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notesMasterIdLst>
    <p:notesMasterId r:id="rId40"/>
  </p:notesMasterIdLst>
  <p:handoutMasterIdLst>
    <p:handoutMasterId r:id="rId41"/>
  </p:handoutMasterIdLst>
  <p:sldIdLst>
    <p:sldId id="282" r:id="rId2"/>
    <p:sldId id="322" r:id="rId3"/>
    <p:sldId id="283" r:id="rId4"/>
    <p:sldId id="313" r:id="rId5"/>
    <p:sldId id="316" r:id="rId6"/>
    <p:sldId id="300" r:id="rId7"/>
    <p:sldId id="324" r:id="rId8"/>
    <p:sldId id="314" r:id="rId9"/>
    <p:sldId id="309" r:id="rId10"/>
    <p:sldId id="304" r:id="rId11"/>
    <p:sldId id="311" r:id="rId12"/>
    <p:sldId id="323" r:id="rId13"/>
    <p:sldId id="293" r:id="rId14"/>
    <p:sldId id="315" r:id="rId15"/>
    <p:sldId id="301" r:id="rId16"/>
    <p:sldId id="308" r:id="rId17"/>
    <p:sldId id="256" r:id="rId18"/>
    <p:sldId id="317" r:id="rId19"/>
    <p:sldId id="258" r:id="rId20"/>
    <p:sldId id="280" r:id="rId21"/>
    <p:sldId id="266" r:id="rId22"/>
    <p:sldId id="267" r:id="rId23"/>
    <p:sldId id="268" r:id="rId24"/>
    <p:sldId id="275" r:id="rId25"/>
    <p:sldId id="272" r:id="rId26"/>
    <p:sldId id="318" r:id="rId27"/>
    <p:sldId id="285" r:id="rId28"/>
    <p:sldId id="286" r:id="rId29"/>
    <p:sldId id="319" r:id="rId30"/>
    <p:sldId id="320" r:id="rId31"/>
    <p:sldId id="281" r:id="rId32"/>
    <p:sldId id="274" r:id="rId33"/>
    <p:sldId id="273" r:id="rId34"/>
    <p:sldId id="288" r:id="rId35"/>
    <p:sldId id="321" r:id="rId36"/>
    <p:sldId id="289" r:id="rId37"/>
    <p:sldId id="292" r:id="rId38"/>
    <p:sldId id="290" r:id="rId39"/>
  </p:sldIdLst>
  <p:sldSz cx="12192000" cy="6858000"/>
  <p:notesSz cx="6805613" cy="9939338"/>
  <p:embeddedFontLst>
    <p:embeddedFont>
      <p:font typeface="맑은 고딕" panose="020B0503020000020004" pitchFamily="50" charset="-127"/>
      <p:regular r:id="rId42"/>
      <p:bold r:id="rId43"/>
    </p:embeddedFont>
    <p:embeddedFont>
      <p:font typeface="Wingdings 3" panose="05040102010807070707" pitchFamily="18" charset="2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0749746-728E-B344-A5CE-538C95EB3F0B}">
          <p14:sldIdLst>
            <p14:sldId id="282"/>
            <p14:sldId id="322"/>
            <p14:sldId id="283"/>
            <p14:sldId id="313"/>
            <p14:sldId id="316"/>
            <p14:sldId id="300"/>
            <p14:sldId id="324"/>
            <p14:sldId id="314"/>
            <p14:sldId id="309"/>
            <p14:sldId id="304"/>
            <p14:sldId id="311"/>
            <p14:sldId id="323"/>
            <p14:sldId id="293"/>
            <p14:sldId id="315"/>
            <p14:sldId id="301"/>
            <p14:sldId id="308"/>
          </p14:sldIdLst>
        </p14:section>
        <p14:section name="appendix" id="{2DC680C8-74EE-3443-9608-84684843D757}">
          <p14:sldIdLst>
            <p14:sldId id="256"/>
            <p14:sldId id="317"/>
            <p14:sldId id="258"/>
            <p14:sldId id="280"/>
            <p14:sldId id="266"/>
            <p14:sldId id="267"/>
            <p14:sldId id="268"/>
            <p14:sldId id="275"/>
            <p14:sldId id="272"/>
            <p14:sldId id="318"/>
            <p14:sldId id="285"/>
            <p14:sldId id="286"/>
            <p14:sldId id="319"/>
            <p14:sldId id="320"/>
            <p14:sldId id="281"/>
            <p14:sldId id="274"/>
            <p14:sldId id="273"/>
          </p14:sldIdLst>
        </p14:section>
        <p14:section name="UI" id="{BAFC34CA-C6B2-4449-A02C-473F58A8C582}">
          <p14:sldIdLst>
            <p14:sldId id="288"/>
            <p14:sldId id="321"/>
            <p14:sldId id="289"/>
            <p14:sldId id="292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orient="horz" pos="1164" userDrawn="1">
          <p15:clr>
            <a:srgbClr val="A4A3A4"/>
          </p15:clr>
        </p15:guide>
        <p15:guide id="3" orient="horz" pos="278" userDrawn="1">
          <p15:clr>
            <a:srgbClr val="A4A3A4"/>
          </p15:clr>
        </p15:guide>
        <p15:guide id="4" orient="horz" pos="848" userDrawn="1">
          <p15:clr>
            <a:srgbClr val="A4A3A4"/>
          </p15:clr>
        </p15:guide>
        <p15:guide id="5" orient="horz" pos="1348" userDrawn="1">
          <p15:clr>
            <a:srgbClr val="A4A3A4"/>
          </p15:clr>
        </p15:guide>
        <p15:guide id="6" orient="horz" pos="559" userDrawn="1">
          <p15:clr>
            <a:srgbClr val="A4A3A4"/>
          </p15:clr>
        </p15:guide>
        <p15:guide id="7" orient="horz" pos="3866" userDrawn="1">
          <p15:clr>
            <a:srgbClr val="A4A3A4"/>
          </p15:clr>
        </p15:guide>
        <p15:guide id="8" orient="horz" pos="1664" userDrawn="1">
          <p15:clr>
            <a:srgbClr val="A4A3A4"/>
          </p15:clr>
        </p15:guide>
        <p15:guide id="9" pos="3859" userDrawn="1">
          <p15:clr>
            <a:srgbClr val="A4A3A4"/>
          </p15:clr>
        </p15:guide>
        <p15:guide id="10" pos="7371" userDrawn="1">
          <p15:clr>
            <a:srgbClr val="A4A3A4"/>
          </p15:clr>
        </p15:guide>
        <p15:guide id="11" pos="307" userDrawn="1">
          <p15:clr>
            <a:srgbClr val="A4A3A4"/>
          </p15:clr>
        </p15:guide>
        <p15:guide id="12" pos="2083" userDrawn="1">
          <p15:clr>
            <a:srgbClr val="A4A3A4"/>
          </p15:clr>
        </p15:guide>
        <p15:guide id="13" pos="5635" userDrawn="1">
          <p15:clr>
            <a:srgbClr val="A4A3A4"/>
          </p15:clr>
        </p15:guide>
        <p15:guide id="14" pos="1200" userDrawn="1">
          <p15:clr>
            <a:srgbClr val="A4A3A4"/>
          </p15:clr>
        </p15:guide>
        <p15:guide id="15" pos="6547" userDrawn="1">
          <p15:clr>
            <a:srgbClr val="A4A3A4"/>
          </p15:clr>
        </p15:guide>
        <p15:guide id="16" pos="16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3CEC8"/>
    <a:srgbClr val="686F72"/>
    <a:srgbClr val="4F5456"/>
    <a:srgbClr val="FBFCF8"/>
    <a:srgbClr val="FCFBEE"/>
    <a:srgbClr val="FAF7EC"/>
    <a:srgbClr val="BFBFBF"/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751" autoAdjust="0"/>
  </p:normalViewPr>
  <p:slideViewPr>
    <p:cSldViewPr snapToGrid="0">
      <p:cViewPr varScale="1">
        <p:scale>
          <a:sx n="100" d="100"/>
          <a:sy n="100" d="100"/>
        </p:scale>
        <p:origin x="1518" y="84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3859"/>
        <p:guide pos="7371"/>
        <p:guide pos="307"/>
        <p:guide pos="2083"/>
        <p:guide pos="5635"/>
        <p:guide pos="1200"/>
        <p:guide pos="6547"/>
        <p:guide pos="16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-4104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2019-09-06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49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2981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50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34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40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26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6125"/>
            <a:ext cx="6624637" cy="3727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524000" y="2543177"/>
            <a:ext cx="9144000" cy="1430517"/>
          </a:xfrm>
        </p:spPr>
        <p:txBody>
          <a:bodyPr anchor="t" anchorCtr="0">
            <a:normAutofit/>
          </a:bodyPr>
          <a:lstStyle>
            <a:lvl1pPr algn="ctr">
              <a:defRPr sz="4000" b="0" i="0">
                <a:solidFill>
                  <a:schemeClr val="tx1"/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5312" y="266764"/>
            <a:ext cx="10972800" cy="860768"/>
          </a:xfrm>
        </p:spPr>
        <p:txBody>
          <a:bodyPr>
            <a:noAutofit/>
          </a:bodyPr>
          <a:lstStyle>
            <a:lvl1pPr>
              <a:defRPr sz="4400" b="1" i="0">
                <a:solidFill>
                  <a:schemeClr val="tx1"/>
                </a:solidFill>
                <a:latin typeface="Gotham Bold" panose="02000604030000020004" pitchFamily="2" charset="0"/>
                <a:ea typeface="Apple SD Gothic Neo ExtraBold" panose="02000300000000000000" pitchFamily="2" charset="-127"/>
              </a:defRPr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15815" y="6344752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09600" y="1443038"/>
            <a:ext cx="10972800" cy="4869272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chemeClr val="tx1"/>
              </a:buClr>
              <a:buFont typeface="Arial" panose="020B0604020202020204" pitchFamily="34" charset="0"/>
              <a:buChar char="•"/>
              <a:defRPr sz="2800" b="0" i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1pPr>
            <a:lvl2pPr marL="584200" indent="-271463"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b="0" i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2pPr>
            <a:lvl3pPr marL="822960" indent="-228600">
              <a:buClr>
                <a:schemeClr val="tx1"/>
              </a:buClr>
              <a:buFont typeface="Arial" panose="020B0604020202020204" pitchFamily="34" charset="0"/>
              <a:buChar char="•"/>
              <a:defRPr sz="2000" b="0" i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3pPr>
            <a:lvl4pPr marL="1097280" indent="-22860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4pPr>
            <a:lvl5pPr marL="1371600" indent="-228600">
              <a:buClr>
                <a:schemeClr val="tx1"/>
              </a:buClr>
              <a:buFont typeface="Arial" panose="020B0604020202020204" pitchFamily="34" charset="0"/>
              <a:buChar char="•"/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15815" y="6344752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548640" indent="-27432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 marL="82296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 marL="109728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 marL="137160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  <a:prstGeom prst="rect">
            <a:avLst/>
          </a:prstGeom>
        </p:spPr>
        <p:txBody>
          <a:bodyPr/>
          <a:lstStyle>
            <a:lvl1pPr marL="274320" indent="-27432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1pPr>
            <a:lvl2pPr marL="548640" indent="-27432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2pPr>
            <a:lvl3pPr marL="82296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3pPr>
            <a:lvl4pPr marL="109728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4pPr>
            <a:lvl5pPr marL="1371600" indent="-228600">
              <a:buClr>
                <a:schemeClr val="tx1"/>
              </a:buClr>
              <a:buFont typeface="Arial" panose="020B0604020202020204" pitchFamily="34" charset="0"/>
              <a:buChar char="•"/>
              <a:defRPr b="1" i="0">
                <a:latin typeface="Apple SD Gothic Neo" panose="02000300000000000000" pitchFamily="2" charset="-127"/>
                <a:ea typeface="Apple SD Gothic Neo" panose="02000300000000000000" pitchFamily="2" charset="-127"/>
              </a:defRPr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515815" y="6344752"/>
            <a:ext cx="3052064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2013-10-18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Project1 Fall, 2013; Midterm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42977-0A5D-48D9-AF43-48589A7A2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9F067F-9754-4774-8C34-147ADE4DB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91A8B-00E9-484B-B6AF-37CF0B236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74CC-0F6D-427C-B844-C3955E96462D}" type="datetimeFigureOut">
              <a:rPr lang="ko-KR" altLang="en-US" smtClean="0"/>
              <a:t>2019-09-06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60AB4-E3D5-43AA-B087-7CC08D6CC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85A820-A27B-4155-A2E1-8B144B8C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8CA6-CE2B-4BA2-B349-D03D968741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79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7D60485-EB83-1C45-9FA1-502B001D4D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CF8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371475"/>
            <a:ext cx="10972800" cy="721156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547568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1515728" y="6356350"/>
            <a:ext cx="481676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3" r:id="rId3"/>
    <p:sldLayoutId id="2147483695" r:id="rId4"/>
    <p:sldLayoutId id="2147483696" r:id="rId5"/>
  </p:sldLayoutIdLst>
  <p:transition>
    <p:fade/>
  </p:transition>
  <p:hf hdr="0" dt="0"/>
  <p:txStyles>
    <p:titleStyle>
      <a:lvl1pPr algn="l" rtl="0" eaLnBrk="1" latinLnBrk="1" hangingPunct="1">
        <a:spcBef>
          <a:spcPct val="0"/>
        </a:spcBef>
        <a:buNone/>
        <a:defRPr kumimoji="0" sz="4000" b="1" i="0" kern="1200">
          <a:solidFill>
            <a:schemeClr val="tx1">
              <a:lumMod val="95000"/>
              <a:lumOff val="5000"/>
            </a:schemeClr>
          </a:solidFill>
          <a:latin typeface="Apple SD Gothic Neo" panose="02000300000000000000" pitchFamily="2" charset="-127"/>
          <a:ea typeface="Apple SD Gothic Neo" panose="02000300000000000000" pitchFamily="2" charset="-127"/>
          <a:cs typeface="Baloo" panose="03080902040302020200" pitchFamily="66" charset="0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tx1"/>
        </a:buClr>
        <a:buSzPct val="76000"/>
        <a:buFont typeface="Arial" panose="020B0604020202020204" pitchFamily="34" charset="0"/>
        <a:buChar char="•"/>
        <a:defRPr kumimoji="0" sz="2600" b="0" i="0" kern="1200">
          <a:solidFill>
            <a:sysClr val="windowText" lastClr="000000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tx1"/>
        </a:buClr>
        <a:buSzPct val="76000"/>
        <a:buFont typeface="Arial" panose="020B0604020202020204" pitchFamily="34" charset="0"/>
        <a:buChar char="•"/>
        <a:defRPr kumimoji="0" sz="2300" b="0" i="0" kern="1200">
          <a:solidFill>
            <a:sysClr val="windowText" lastClr="000000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tx1"/>
        </a:buClr>
        <a:buSzPct val="76000"/>
        <a:buFont typeface="Arial" panose="020B0604020202020204" pitchFamily="34" charset="0"/>
        <a:buChar char="•"/>
        <a:defRPr kumimoji="0" sz="2000" b="0" i="0" kern="1200">
          <a:solidFill>
            <a:sysClr val="windowText" lastClr="000000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tx1"/>
        </a:buClr>
        <a:buSzPct val="70000"/>
        <a:buFont typeface="Arial" panose="020B0604020202020204" pitchFamily="34" charset="0"/>
        <a:buChar char="•"/>
        <a:defRPr kumimoji="0" sz="1800" b="0" i="0" kern="1200">
          <a:solidFill>
            <a:sysClr val="windowText" lastClr="000000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tx1"/>
        </a:buClr>
        <a:buSzPct val="70000"/>
        <a:buFont typeface="Arial" panose="020B0604020202020204" pitchFamily="34" charset="0"/>
        <a:buChar char="•"/>
        <a:defRPr kumimoji="0" sz="1600" b="0" i="0" kern="1200">
          <a:solidFill>
            <a:sysClr val="windowText" lastClr="000000"/>
          </a:solidFill>
          <a:latin typeface="Apple SD Gothic Neo Light" panose="02000300000000000000" pitchFamily="2" charset="-127"/>
          <a:ea typeface="Apple SD Gothic Neo Light" panose="02000300000000000000" pitchFamily="2" charset="-127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microsoft.com/office/2007/relationships/hdphoto" Target="../media/hdphoto2.wdp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7F1CB9F-8D81-3A48-AC34-065BA58FE46C}"/>
              </a:ext>
            </a:extLst>
          </p:cNvPr>
          <p:cNvSpPr/>
          <p:nvPr/>
        </p:nvSpPr>
        <p:spPr>
          <a:xfrm>
            <a:off x="-16329" y="-36201"/>
            <a:ext cx="4070465" cy="7008499"/>
          </a:xfrm>
          <a:prstGeom prst="rect">
            <a:avLst/>
          </a:prstGeom>
          <a:solidFill>
            <a:srgbClr val="4F54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312" y="266764"/>
            <a:ext cx="10972800" cy="86076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otham Bold" panose="02000604030000020004" pitchFamily="2" charset="0"/>
                <a:ea typeface="Black Han Sans" pitchFamily="2" charset="-127"/>
              </a:rPr>
              <a:t>Contents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515728" y="6356350"/>
            <a:ext cx="481676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</a:t>
            </a:fld>
            <a:endParaRPr lang="ko-KR" altLang="en-US"/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064B7110-4982-624E-8584-2A4EDCDF46B5}"/>
              </a:ext>
            </a:extLst>
          </p:cNvPr>
          <p:cNvCxnSpPr>
            <a:cxnSpLocks/>
          </p:cNvCxnSpPr>
          <p:nvPr/>
        </p:nvCxnSpPr>
        <p:spPr>
          <a:xfrm flipV="1">
            <a:off x="8129350" y="2691864"/>
            <a:ext cx="0" cy="85924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D805F71-F7EA-A044-9598-3F6F9711E388}"/>
              </a:ext>
            </a:extLst>
          </p:cNvPr>
          <p:cNvSpPr txBox="1"/>
          <p:nvPr/>
        </p:nvSpPr>
        <p:spPr>
          <a:xfrm>
            <a:off x="5684436" y="2768485"/>
            <a:ext cx="227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Gotham Medium" panose="02000604030000020004" pitchFamily="2" charset="0"/>
              </a:rPr>
              <a:t>Introduction</a:t>
            </a:r>
            <a:endParaRPr kumimoji="1"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Gotham Medium" panose="0200060403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1984E-65D7-7C43-B605-67A3CFD64C2A}"/>
              </a:ext>
            </a:extLst>
          </p:cNvPr>
          <p:cNvSpPr txBox="1"/>
          <p:nvPr/>
        </p:nvSpPr>
        <p:spPr>
          <a:xfrm>
            <a:off x="8235626" y="2691864"/>
            <a:ext cx="1469571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Who We Are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Our Project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Approach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2E975-7E40-E645-80B9-A141B06CD680}"/>
              </a:ext>
            </a:extLst>
          </p:cNvPr>
          <p:cNvSpPr txBox="1"/>
          <p:nvPr/>
        </p:nvSpPr>
        <p:spPr>
          <a:xfrm>
            <a:off x="8235626" y="4844064"/>
            <a:ext cx="2808514" cy="10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Development Environment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Architecture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Core 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32396-F765-FF4E-A6A8-8AB1B91A2324}"/>
              </a:ext>
            </a:extLst>
          </p:cNvPr>
          <p:cNvSpPr txBox="1"/>
          <p:nvPr/>
        </p:nvSpPr>
        <p:spPr>
          <a:xfrm>
            <a:off x="8235627" y="3777990"/>
            <a:ext cx="3003024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Current Status &amp; Further plan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Division and Assignment of work</a:t>
            </a:r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rgbClr val="686F72">
                    <a:alpha val="67000"/>
                  </a:srgb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Schedule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5687B8-B046-C84B-B791-093A850C1B2A}"/>
              </a:ext>
            </a:extLst>
          </p:cNvPr>
          <p:cNvSpPr txBox="1"/>
          <p:nvPr/>
        </p:nvSpPr>
        <p:spPr>
          <a:xfrm>
            <a:off x="5593356" y="5101255"/>
            <a:ext cx="2365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400" spc="-20">
                <a:solidFill>
                  <a:schemeClr val="tx1">
                    <a:lumMod val="75000"/>
                    <a:lumOff val="25000"/>
                  </a:schemeClr>
                </a:solidFill>
                <a:latin typeface="Gotham Medium" panose="02000604030000020004" pitchFamily="2" charset="0"/>
              </a:rPr>
              <a:t>Dev</a:t>
            </a:r>
            <a:r>
              <a:rPr kumimoji="1"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Gotham Medium" panose="02000604030000020004" pitchFamily="2" charset="0"/>
              </a:rPr>
              <a:t>elopment</a:t>
            </a:r>
            <a:endParaRPr kumimoji="1"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Gotham Medium" panose="0200060403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1C9946-E5FF-7A4D-8002-E0F8F06C411F}"/>
              </a:ext>
            </a:extLst>
          </p:cNvPr>
          <p:cNvSpPr txBox="1"/>
          <p:nvPr/>
        </p:nvSpPr>
        <p:spPr>
          <a:xfrm>
            <a:off x="5684436" y="4069265"/>
            <a:ext cx="227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Gotham Medium" panose="02000604030000020004" pitchFamily="2" charset="0"/>
              </a:rPr>
              <a:t>Project Plan</a:t>
            </a:r>
            <a:endParaRPr kumimoji="1" lang="ko-KR" altLang="en-US" sz="2400">
              <a:solidFill>
                <a:schemeClr val="tx1">
                  <a:lumMod val="75000"/>
                  <a:lumOff val="25000"/>
                </a:schemeClr>
              </a:solidFill>
              <a:latin typeface="Gotham Medium" panose="02000604030000020004" pitchFamily="2" charset="0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7C31CB25-DE69-D444-9308-854AFD35889D}"/>
              </a:ext>
            </a:extLst>
          </p:cNvPr>
          <p:cNvCxnSpPr>
            <a:cxnSpLocks/>
          </p:cNvCxnSpPr>
          <p:nvPr/>
        </p:nvCxnSpPr>
        <p:spPr>
          <a:xfrm flipV="1">
            <a:off x="8129350" y="4949727"/>
            <a:ext cx="0" cy="757202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15D41169-20DE-714C-A654-E050AEA4A5E9}"/>
              </a:ext>
            </a:extLst>
          </p:cNvPr>
          <p:cNvCxnSpPr>
            <a:cxnSpLocks/>
          </p:cNvCxnSpPr>
          <p:nvPr/>
        </p:nvCxnSpPr>
        <p:spPr>
          <a:xfrm flipV="1">
            <a:off x="8129350" y="3882790"/>
            <a:ext cx="0" cy="757202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Schedule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10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CC729933-0F18-8F47-97FD-C0E4C4FBD000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1CA7074C-CD1C-0446-8B5F-F455706DA46C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B2879F70-63B7-EA4D-AF0C-E4DE3E52F3FC}"/>
              </a:ext>
            </a:extLst>
          </p:cNvPr>
          <p:cNvSpPr txBox="1">
            <a:spLocks/>
          </p:cNvSpPr>
          <p:nvPr/>
        </p:nvSpPr>
        <p:spPr>
          <a:xfrm>
            <a:off x="609600" y="1443038"/>
            <a:ext cx="10972800" cy="486927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1,</a:t>
            </a:r>
            <a:r>
              <a:rPr lang="ko-KR" altLang="en-US"/>
              <a:t> </a:t>
            </a:r>
            <a:r>
              <a:rPr lang="en-US" altLang="ko-KR"/>
              <a:t>2,</a:t>
            </a:r>
            <a:r>
              <a:rPr lang="ko-KR" altLang="en-US"/>
              <a:t> </a:t>
            </a:r>
            <a:r>
              <a:rPr lang="en-US" altLang="ko-KR"/>
              <a:t>3</a:t>
            </a:r>
            <a:r>
              <a:rPr lang="ko-KR" altLang="en-US"/>
              <a:t>차 과제로 구성</a:t>
            </a:r>
          </a:p>
        </p:txBody>
      </p:sp>
      <p:pic>
        <p:nvPicPr>
          <p:cNvPr id="27" name="내용 개체 틀 26">
            <a:extLst>
              <a:ext uri="{FF2B5EF4-FFF2-40B4-BE49-F238E27FC236}">
                <a16:creationId xmlns:a16="http://schemas.microsoft.com/office/drawing/2014/main" id="{1F740AB6-8069-954D-AFF2-ECA1C36F10B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" y="2086272"/>
            <a:ext cx="10972800" cy="3895906"/>
          </a:xfrm>
        </p:spPr>
      </p:pic>
    </p:spTree>
    <p:extLst>
      <p:ext uri="{BB962C8B-B14F-4D97-AF65-F5344CB8AC3E}">
        <p14:creationId xmlns:p14="http://schemas.microsoft.com/office/powerpoint/2010/main" val="9403697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Division and Assignment of Work</a:t>
            </a:r>
            <a:endParaRPr lang="ko-KR" altLang="en-US" dirty="0"/>
          </a:p>
        </p:txBody>
      </p:sp>
      <p:graphicFrame>
        <p:nvGraphicFramePr>
          <p:cNvPr id="9" name="내용 개체 틀 8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14464284"/>
              </p:ext>
            </p:extLst>
          </p:nvPr>
        </p:nvGraphicFramePr>
        <p:xfrm>
          <a:off x="595312" y="1585172"/>
          <a:ext cx="1092041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2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프로젝트 전체 및 일정 관리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한수현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대외협력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Unity</a:t>
                      </a:r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2D</a:t>
                      </a:r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활용 게임개발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송호준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전진혁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게임 </a:t>
                      </a:r>
                      <a:r>
                        <a:rPr lang="en-US" altLang="ko-KR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UX/UI</a:t>
                      </a:r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한수현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알고리즘 개발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송호준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전진혁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한수현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발표자료 및 보고서 작성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한수현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전진혁</a:t>
                      </a:r>
                      <a:r>
                        <a:rPr lang="en-US" altLang="ko-KR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</a:t>
                      </a:r>
                      <a:r>
                        <a:rPr lang="ko-KR" altLang="en-US" b="0" i="0" dirty="0"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송호준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9745">
                <a:tc>
                  <a:txBody>
                    <a:bodyPr/>
                    <a:lstStyle/>
                    <a:p>
                      <a:pPr latinLnBrk="1"/>
                      <a:endParaRPr lang="ko-KR" altLang="en-US" b="0" i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i="0" dirty="0"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D73DFB36-8E76-F445-A6C3-B63F9E1A0E81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2FCAD07-C966-6142-ABDD-AA76C1E6633D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3987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통계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UX</a:t>
            </a:r>
            <a:r>
              <a:rPr lang="ko-KR" altLang="en-US"/>
              <a:t> 관점에서의 접근 </a:t>
            </a:r>
            <a:r>
              <a:rPr lang="en-US" altLang="ko-KR"/>
              <a:t>:</a:t>
            </a:r>
            <a:r>
              <a:rPr lang="ko-KR" altLang="en-US"/>
              <a:t> 주 사용자층 분석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57244" y="1626618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54BC6-C0C1-D349-9B51-9FF29C8F7676}"/>
              </a:ext>
            </a:extLst>
          </p:cNvPr>
          <p:cNvSpPr txBox="1"/>
          <p:nvPr/>
        </p:nvSpPr>
        <p:spPr>
          <a:xfrm>
            <a:off x="938217" y="2026372"/>
            <a:ext cx="10311673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수학 교과과정과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문제집 등에서 해당 개념들이 활용되고 있는 현황을 파악할 필요성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3-5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 학생들을 특정 지표로 나누어 각 집단의 수학에 대한 흥미도와 인내력 등 여러 요소 탐구 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214AB82-B7EA-7C45-A97F-90CF9A8EE791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B114511-13B3-E64D-A2BE-B81C6159E484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E0CF3D-48BE-9B48-8E2F-5949AEBA2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8" y="3022955"/>
            <a:ext cx="3668493" cy="3373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081B67-EA97-6141-AB7B-F1019B4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2" y="3181730"/>
            <a:ext cx="4590883" cy="3152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19DE13-A83F-8C49-B4E1-7E2BB1B5D6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0" b="1">
                <a:latin typeface="Gotham Bold" panose="02000604030000020004" pitchFamily="2" charset="0"/>
              </a:rPr>
              <a:t>Development</a:t>
            </a:r>
            <a:endParaRPr kumimoji="1" lang="ko-KR" altLang="en-US" sz="8000" b="1">
              <a:latin typeface="Gotham Bold" panose="02000604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7243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312" y="266764"/>
            <a:ext cx="10972800" cy="860768"/>
          </a:xfrm>
        </p:spPr>
        <p:txBody>
          <a:bodyPr>
            <a:normAutofit/>
          </a:bodyPr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AA214781-A721-4749-B837-AFF848B30246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1ECC726-6B59-C645-A418-71CA6D0DD19D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22AD09A-A537-D046-AA0F-11A09CB3E4B9}"/>
              </a:ext>
            </a:extLst>
          </p:cNvPr>
          <p:cNvSpPr txBox="1">
            <a:spLocks/>
          </p:cNvSpPr>
          <p:nvPr/>
        </p:nvSpPr>
        <p:spPr>
          <a:xfrm>
            <a:off x="415639" y="1821506"/>
            <a:ext cx="2571204" cy="97711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Main Development Engine</a:t>
            </a:r>
            <a:endParaRPr lang="ko-KR" altLang="en-US" sz="1800" dirty="0"/>
          </a:p>
        </p:txBody>
      </p:sp>
      <p:pic>
        <p:nvPicPr>
          <p:cNvPr id="9" name="Picture 2" descr="unity 2d logoì ëí ì´ë¯¸ì§ ê²ìê²°ê³¼">
            <a:extLst>
              <a:ext uri="{FF2B5EF4-FFF2-40B4-BE49-F238E27FC236}">
                <a16:creationId xmlns:a16="http://schemas.microsoft.com/office/drawing/2014/main" id="{ADA0AC09-6BFD-134A-B7A3-2EEDA952D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7" t="27257" r="21888" b="31573"/>
          <a:stretch/>
        </p:blipFill>
        <p:spPr bwMode="auto">
          <a:xfrm>
            <a:off x="3437461" y="1739745"/>
            <a:ext cx="2142321" cy="85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 logoì ëí ì´ë¯¸ì§ ê²ìê²°ê³¼">
            <a:extLst>
              <a:ext uri="{FF2B5EF4-FFF2-40B4-BE49-F238E27FC236}">
                <a16:creationId xmlns:a16="http://schemas.microsoft.com/office/drawing/2014/main" id="{75FA3D07-EBA1-FE42-A00A-86ADA206D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05" y="3304237"/>
            <a:ext cx="2036646" cy="85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visual studio logoì ëí ì´ë¯¸ì§ ê²ìê²°ê³¼">
            <a:extLst>
              <a:ext uri="{FF2B5EF4-FFF2-40B4-BE49-F238E27FC236}">
                <a16:creationId xmlns:a16="http://schemas.microsoft.com/office/drawing/2014/main" id="{F4ADD3BD-C318-AE41-9956-843CF0CE1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382" y="4796458"/>
            <a:ext cx="2230437" cy="110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# logoì ëí ì´ë¯¸ì§ ê²ìê²°ê³¼">
            <a:extLst>
              <a:ext uri="{FF2B5EF4-FFF2-40B4-BE49-F238E27FC236}">
                <a16:creationId xmlns:a16="http://schemas.microsoft.com/office/drawing/2014/main" id="{38428D6D-3F07-3C47-AF06-D0FF30B9E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892" y="1618781"/>
            <a:ext cx="1417381" cy="141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unity test runner logoì ëí ì´ë¯¸ì§ ê²ìê²°ê³¼">
            <a:extLst>
              <a:ext uri="{FF2B5EF4-FFF2-40B4-BE49-F238E27FC236}">
                <a16:creationId xmlns:a16="http://schemas.microsoft.com/office/drawing/2014/main" id="{17940335-ACA3-D247-87E8-F7ACEA96C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2" t="14722" r="25334" b="23488"/>
          <a:stretch/>
        </p:blipFill>
        <p:spPr bwMode="auto">
          <a:xfrm>
            <a:off x="9257998" y="3403714"/>
            <a:ext cx="1479276" cy="106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hromeì ëí ì´ë¯¸ì§ ê²ìê²°ê³¼">
            <a:extLst>
              <a:ext uri="{FF2B5EF4-FFF2-40B4-BE49-F238E27FC236}">
                <a16:creationId xmlns:a16="http://schemas.microsoft.com/office/drawing/2014/main" id="{80790CA5-3D27-4F43-90F1-5AD37091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128" y="4779509"/>
            <a:ext cx="1114399" cy="11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">
            <a:extLst>
              <a:ext uri="{FF2B5EF4-FFF2-40B4-BE49-F238E27FC236}">
                <a16:creationId xmlns:a16="http://schemas.microsoft.com/office/drawing/2014/main" id="{881714A9-B6DB-F846-A573-F49F5E17708A}"/>
              </a:ext>
            </a:extLst>
          </p:cNvPr>
          <p:cNvSpPr txBox="1">
            <a:spLocks/>
          </p:cNvSpPr>
          <p:nvPr/>
        </p:nvSpPr>
        <p:spPr>
          <a:xfrm>
            <a:off x="595747" y="3331243"/>
            <a:ext cx="2391095" cy="122245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Cooperation &amp; Version Control</a:t>
            </a:r>
            <a:endParaRPr lang="ko-KR" altLang="en-US" sz="1800" dirty="0"/>
          </a:p>
        </p:txBody>
      </p:sp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81743F15-6B19-2649-AAFB-70B5869F770E}"/>
              </a:ext>
            </a:extLst>
          </p:cNvPr>
          <p:cNvSpPr txBox="1">
            <a:spLocks/>
          </p:cNvSpPr>
          <p:nvPr/>
        </p:nvSpPr>
        <p:spPr>
          <a:xfrm>
            <a:off x="6796110" y="5002521"/>
            <a:ext cx="2230437" cy="8607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IDE</a:t>
            </a:r>
            <a:endParaRPr lang="ko-KR" altLang="en-US" sz="1800" dirty="0"/>
          </a:p>
        </p:txBody>
      </p:sp>
      <p:sp>
        <p:nvSpPr>
          <p:cNvPr id="17" name="내용 개체 틀 3">
            <a:extLst>
              <a:ext uri="{FF2B5EF4-FFF2-40B4-BE49-F238E27FC236}">
                <a16:creationId xmlns:a16="http://schemas.microsoft.com/office/drawing/2014/main" id="{D8465CBA-59D0-804F-8F21-B63700F7F75E}"/>
              </a:ext>
            </a:extLst>
          </p:cNvPr>
          <p:cNvSpPr txBox="1">
            <a:spLocks/>
          </p:cNvSpPr>
          <p:nvPr/>
        </p:nvSpPr>
        <p:spPr>
          <a:xfrm>
            <a:off x="6796110" y="1821507"/>
            <a:ext cx="2230437" cy="8607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Scripting Language</a:t>
            </a:r>
            <a:endParaRPr lang="ko-KR" altLang="en-US" sz="1800" dirty="0"/>
          </a:p>
        </p:txBody>
      </p:sp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EAB63013-5E93-FE45-A08E-E02B8B77A773}"/>
              </a:ext>
            </a:extLst>
          </p:cNvPr>
          <p:cNvSpPr txBox="1">
            <a:spLocks/>
          </p:cNvSpPr>
          <p:nvPr/>
        </p:nvSpPr>
        <p:spPr>
          <a:xfrm>
            <a:off x="6796110" y="3331243"/>
            <a:ext cx="2230437" cy="86076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Testing Tool</a:t>
            </a:r>
            <a:endParaRPr lang="ko-KR" altLang="en-US" sz="1800" dirty="0"/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69CFEF6E-FDC1-7144-B362-94F751D4F86E}"/>
              </a:ext>
            </a:extLst>
          </p:cNvPr>
          <p:cNvSpPr txBox="1">
            <a:spLocks/>
          </p:cNvSpPr>
          <p:nvPr/>
        </p:nvSpPr>
        <p:spPr>
          <a:xfrm>
            <a:off x="595747" y="5002520"/>
            <a:ext cx="2391095" cy="105191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sz="1800" dirty="0"/>
              <a:t>Target Platform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1739602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95312" y="266764"/>
            <a:ext cx="10972800" cy="860768"/>
          </a:xfrm>
        </p:spPr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15728" y="6356350"/>
            <a:ext cx="481676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DF2A385-7C8F-774C-89E4-FB2F1083CF66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57617F8-CA72-8046-9CD2-B4383050B141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AC002F-2DDD-3941-97EA-BBC5161787FC}"/>
              </a:ext>
            </a:extLst>
          </p:cNvPr>
          <p:cNvSpPr txBox="1"/>
          <p:nvPr/>
        </p:nvSpPr>
        <p:spPr>
          <a:xfrm>
            <a:off x="1561438" y="1133946"/>
            <a:ext cx="30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 HTML5 Web GL Architecture</a:t>
            </a:r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A797FB6-7153-534E-A121-0D9F4CE7CBF1}"/>
              </a:ext>
            </a:extLst>
          </p:cNvPr>
          <p:cNvSpPr/>
          <p:nvPr/>
        </p:nvSpPr>
        <p:spPr>
          <a:xfrm>
            <a:off x="1762826" y="4855900"/>
            <a:ext cx="9930410" cy="14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B7FD78-8C1B-DA47-AB62-9B74627A95B8}"/>
              </a:ext>
            </a:extLst>
          </p:cNvPr>
          <p:cNvSpPr/>
          <p:nvPr/>
        </p:nvSpPr>
        <p:spPr>
          <a:xfrm>
            <a:off x="1762826" y="3281098"/>
            <a:ext cx="9930410" cy="14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6855768-C367-0340-8D6B-655BAF01EC06}"/>
              </a:ext>
            </a:extLst>
          </p:cNvPr>
          <p:cNvSpPr/>
          <p:nvPr/>
        </p:nvSpPr>
        <p:spPr>
          <a:xfrm>
            <a:off x="1762826" y="1706296"/>
            <a:ext cx="9930410" cy="14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5DF1D3-14E4-274E-99A9-F092CA34427E}"/>
              </a:ext>
            </a:extLst>
          </p:cNvPr>
          <p:cNvSpPr txBox="1"/>
          <p:nvPr/>
        </p:nvSpPr>
        <p:spPr>
          <a:xfrm>
            <a:off x="460792" y="5375177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Unity2D</a:t>
            </a:r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05B074-28C2-0341-8F65-4F3C7B0DFFDB}"/>
              </a:ext>
            </a:extLst>
          </p:cNvPr>
          <p:cNvSpPr txBox="1"/>
          <p:nvPr/>
        </p:nvSpPr>
        <p:spPr>
          <a:xfrm>
            <a:off x="374006" y="3775366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Translator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945A1C-8D3F-2C4C-8792-5C74B280F118}"/>
              </a:ext>
            </a:extLst>
          </p:cNvPr>
          <p:cNvSpPr txBox="1"/>
          <p:nvPr/>
        </p:nvSpPr>
        <p:spPr>
          <a:xfrm>
            <a:off x="290875" y="2225573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Application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121B4A4-B115-AE46-9A40-2475F3A70D29}"/>
              </a:ext>
            </a:extLst>
          </p:cNvPr>
          <p:cNvSpPr/>
          <p:nvPr/>
        </p:nvSpPr>
        <p:spPr>
          <a:xfrm>
            <a:off x="4514349" y="3487927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IL2CPP</a:t>
            </a:r>
          </a:p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Compilation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5943BCF-1765-2742-8A5E-B42509D15769}"/>
              </a:ext>
            </a:extLst>
          </p:cNvPr>
          <p:cNvSpPr/>
          <p:nvPr/>
        </p:nvSpPr>
        <p:spPr>
          <a:xfrm>
            <a:off x="2062501" y="3484298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C# → IL</a:t>
            </a:r>
          </a:p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Compilation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61AC01E8-E509-9842-9D00-E5E5E959EDFD}"/>
              </a:ext>
            </a:extLst>
          </p:cNvPr>
          <p:cNvSpPr/>
          <p:nvPr/>
        </p:nvSpPr>
        <p:spPr>
          <a:xfrm>
            <a:off x="6950401" y="3484298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Emscripten</a:t>
            </a:r>
          </a:p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C++ → JS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C1551481-81C0-094B-96A3-E4B0179FDB4F}"/>
              </a:ext>
            </a:extLst>
          </p:cNvPr>
          <p:cNvSpPr/>
          <p:nvPr/>
        </p:nvSpPr>
        <p:spPr>
          <a:xfrm>
            <a:off x="9386454" y="3484298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asm.js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F128220-10A1-4644-82E2-C787DDC554D5}"/>
              </a:ext>
            </a:extLst>
          </p:cNvPr>
          <p:cNvSpPr/>
          <p:nvPr/>
        </p:nvSpPr>
        <p:spPr>
          <a:xfrm>
            <a:off x="2062500" y="5059100"/>
            <a:ext cx="2820897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Assets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3B506F63-72B8-6147-9302-CA1DFC2A8790}"/>
              </a:ext>
            </a:extLst>
          </p:cNvPr>
          <p:cNvSpPr/>
          <p:nvPr/>
        </p:nvSpPr>
        <p:spPr>
          <a:xfrm>
            <a:off x="2062501" y="1909496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WebGL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BA71E19-B506-B146-A599-B1B74210673A}"/>
              </a:ext>
            </a:extLst>
          </p:cNvPr>
          <p:cNvSpPr/>
          <p:nvPr/>
        </p:nvSpPr>
        <p:spPr>
          <a:xfrm>
            <a:off x="4514349" y="1909496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Core Logic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2C8EC05-9829-3C4A-BD21-3FFFA7FB2FE8}"/>
              </a:ext>
            </a:extLst>
          </p:cNvPr>
          <p:cNvSpPr/>
          <p:nvPr/>
        </p:nvSpPr>
        <p:spPr>
          <a:xfrm>
            <a:off x="6950401" y="1909496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Javascript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76FC212-64BC-3547-9C33-B59EBB19B159}"/>
              </a:ext>
            </a:extLst>
          </p:cNvPr>
          <p:cNvSpPr/>
          <p:nvPr/>
        </p:nvSpPr>
        <p:spPr>
          <a:xfrm>
            <a:off x="9378556" y="1909496"/>
            <a:ext cx="2032000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HTML, CSS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655BC82-C0F1-8A44-AC37-D6C71448114E}"/>
              </a:ext>
            </a:extLst>
          </p:cNvPr>
          <p:cNvSpPr/>
          <p:nvPr/>
        </p:nvSpPr>
        <p:spPr>
          <a:xfrm>
            <a:off x="5330028" y="5059100"/>
            <a:ext cx="2820897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C#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A71A24F-3D48-7443-A041-BAF861ABA9AC}"/>
              </a:ext>
            </a:extLst>
          </p:cNvPr>
          <p:cNvSpPr/>
          <p:nvPr/>
        </p:nvSpPr>
        <p:spPr>
          <a:xfrm>
            <a:off x="8597557" y="5059100"/>
            <a:ext cx="2820897" cy="1001486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Scenes</a:t>
            </a:r>
            <a:endParaRPr lang="ko-KR" altLang="en-US" sz="24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36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95312" y="266764"/>
            <a:ext cx="10972800" cy="860768"/>
          </a:xfrm>
        </p:spPr>
        <p:txBody>
          <a:bodyPr/>
          <a:lstStyle/>
          <a:p>
            <a:r>
              <a:rPr lang="en-US" altLang="ko-KR" dirty="0"/>
              <a:t>Development Environment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11515728" y="6356350"/>
            <a:ext cx="481676" cy="365760"/>
          </a:xfrm>
        </p:spPr>
        <p:txBody>
          <a:bodyPr/>
          <a:lstStyle/>
          <a:p>
            <a:fld id="{97D217C8-C1B9-4E84-BCEB-D9195FCD889E}" type="slidenum">
              <a:rPr lang="ko-KR" altLang="en-US" smtClean="0"/>
              <a:pPr/>
              <a:t>15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DF2A385-7C8F-774C-89E4-FB2F1083CF66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257617F8-CA72-8046-9CD2-B4383050B141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272DB4C-1B75-F549-B973-EA3D0799F7EE}"/>
              </a:ext>
            </a:extLst>
          </p:cNvPr>
          <p:cNvSpPr txBox="1"/>
          <p:nvPr/>
        </p:nvSpPr>
        <p:spPr>
          <a:xfrm>
            <a:off x="791153" y="5592634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Devops</a:t>
            </a:r>
            <a:endParaRPr lang="ko-KR" altLang="en-US" sz="16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E5925A-0B16-3046-A0E7-CEE35C40B87A}"/>
              </a:ext>
            </a:extLst>
          </p:cNvPr>
          <p:cNvSpPr txBox="1"/>
          <p:nvPr/>
        </p:nvSpPr>
        <p:spPr>
          <a:xfrm>
            <a:off x="7826748" y="61582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AWS</a:t>
            </a:r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5317FD6-1214-8E4C-8811-BB8EBB210669}"/>
              </a:ext>
            </a:extLst>
          </p:cNvPr>
          <p:cNvCxnSpPr>
            <a:cxnSpLocks/>
          </p:cNvCxnSpPr>
          <p:nvPr/>
        </p:nvCxnSpPr>
        <p:spPr>
          <a:xfrm flipV="1">
            <a:off x="6508002" y="1358887"/>
            <a:ext cx="1700874" cy="3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78542EE-D664-DA44-BB6C-B3AC78B17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50" y="1053383"/>
            <a:ext cx="771633" cy="6858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5A30C5-D2AB-F744-A241-86C407A37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35" y="1025466"/>
            <a:ext cx="619211" cy="676369"/>
          </a:xfrm>
          <a:prstGeom prst="rect">
            <a:avLst/>
          </a:prstGeom>
        </p:spPr>
      </p:pic>
      <p:cxnSp>
        <p:nvCxnSpPr>
          <p:cNvPr id="16" name="연결선: 꺾임 31">
            <a:extLst>
              <a:ext uri="{FF2B5EF4-FFF2-40B4-BE49-F238E27FC236}">
                <a16:creationId xmlns:a16="http://schemas.microsoft.com/office/drawing/2014/main" id="{6D0D95D3-CFE6-AE48-872C-E76E7338B04B}"/>
              </a:ext>
            </a:extLst>
          </p:cNvPr>
          <p:cNvCxnSpPr>
            <a:cxnSpLocks/>
          </p:cNvCxnSpPr>
          <p:nvPr/>
        </p:nvCxnSpPr>
        <p:spPr>
          <a:xfrm flipV="1">
            <a:off x="4496513" y="1358887"/>
            <a:ext cx="1075061" cy="2087242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18A722-1E60-0D4F-BF08-CE699EBF4C97}"/>
              </a:ext>
            </a:extLst>
          </p:cNvPr>
          <p:cNvSpPr txBox="1"/>
          <p:nvPr/>
        </p:nvSpPr>
        <p:spPr>
          <a:xfrm>
            <a:off x="6500768" y="106632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static website content</a:t>
            </a:r>
            <a:endParaRPr lang="ko-KR" altLang="en-US" sz="12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C46654-F57D-2B48-94B9-AA92406503BA}"/>
              </a:ext>
            </a:extLst>
          </p:cNvPr>
          <p:cNvSpPr txBox="1"/>
          <p:nvPr/>
        </p:nvSpPr>
        <p:spPr>
          <a:xfrm>
            <a:off x="6807089" y="1399028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HTML, JS, JPG ..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AC002F-2DDD-3941-97EA-BBC5161787FC}"/>
              </a:ext>
            </a:extLst>
          </p:cNvPr>
          <p:cNvSpPr txBox="1"/>
          <p:nvPr/>
        </p:nvSpPr>
        <p:spPr>
          <a:xfrm>
            <a:off x="1561438" y="1133946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 Microservice Architecture</a:t>
            </a:r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8D81E55-75F9-894C-8743-BCEFA5F89C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81" y="3732748"/>
            <a:ext cx="727049" cy="685895"/>
          </a:xfrm>
          <a:prstGeom prst="rect">
            <a:avLst/>
          </a:prstGeom>
        </p:spPr>
      </p:pic>
      <p:cxnSp>
        <p:nvCxnSpPr>
          <p:cNvPr id="21" name="연결선: 꺾임 45">
            <a:extLst>
              <a:ext uri="{FF2B5EF4-FFF2-40B4-BE49-F238E27FC236}">
                <a16:creationId xmlns:a16="http://schemas.microsoft.com/office/drawing/2014/main" id="{4CC75E7E-5A18-B141-985C-05FADE4A6A78}"/>
              </a:ext>
            </a:extLst>
          </p:cNvPr>
          <p:cNvCxnSpPr>
            <a:cxnSpLocks/>
          </p:cNvCxnSpPr>
          <p:nvPr/>
        </p:nvCxnSpPr>
        <p:spPr>
          <a:xfrm>
            <a:off x="4496513" y="3445156"/>
            <a:ext cx="710968" cy="63054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3AD81E65-6ECF-C349-A7A9-5F2FDA9E5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24" y="4716375"/>
            <a:ext cx="558564" cy="570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3534627-8A56-1C42-8120-8D78FC939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74" b="93684" l="5556" r="944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574" y="2831362"/>
            <a:ext cx="608862" cy="642687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75E5E1A-6C96-324A-A903-7C16A5DF50B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571005" y="3445156"/>
            <a:ext cx="1" cy="287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E85E3E-694B-B542-A5E9-720518966B6D}"/>
              </a:ext>
            </a:extLst>
          </p:cNvPr>
          <p:cNvCxnSpPr>
            <a:cxnSpLocks/>
          </p:cNvCxnSpPr>
          <p:nvPr/>
        </p:nvCxnSpPr>
        <p:spPr>
          <a:xfrm>
            <a:off x="5571004" y="4426137"/>
            <a:ext cx="1" cy="2875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FCDE64-768B-C949-BBF1-625E6199D6D0}"/>
              </a:ext>
            </a:extLst>
          </p:cNvPr>
          <p:cNvSpPr txBox="1"/>
          <p:nvPr/>
        </p:nvSpPr>
        <p:spPr>
          <a:xfrm>
            <a:off x="5175786" y="2525128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cloudwatch</a:t>
            </a:r>
          </a:p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monitoring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81379A-3AE5-424F-9BA2-45A2B3E845C6}"/>
              </a:ext>
            </a:extLst>
          </p:cNvPr>
          <p:cNvSpPr txBox="1"/>
          <p:nvPr/>
        </p:nvSpPr>
        <p:spPr>
          <a:xfrm>
            <a:off x="6042408" y="3194702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REST API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F2D55F-12C0-5A4E-A971-918F3CC494B4}"/>
              </a:ext>
            </a:extLst>
          </p:cNvPr>
          <p:cNvSpPr txBox="1"/>
          <p:nvPr/>
        </p:nvSpPr>
        <p:spPr>
          <a:xfrm>
            <a:off x="5361541" y="861027"/>
            <a:ext cx="4235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CDN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535676-4A5B-854F-8C87-A997B647063B}"/>
              </a:ext>
            </a:extLst>
          </p:cNvPr>
          <p:cNvSpPr txBox="1"/>
          <p:nvPr/>
        </p:nvSpPr>
        <p:spPr>
          <a:xfrm>
            <a:off x="7771224" y="852384"/>
            <a:ext cx="7569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S3 Storage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9B699-DCA3-A54F-8A40-A58586D5D123}"/>
              </a:ext>
            </a:extLst>
          </p:cNvPr>
          <p:cNvSpPr txBox="1"/>
          <p:nvPr/>
        </p:nvSpPr>
        <p:spPr>
          <a:xfrm>
            <a:off x="5649523" y="3440234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API</a:t>
            </a:r>
          </a:p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gateway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B9D473-6125-8F4D-9A77-5F8D5EEC8DC7}"/>
              </a:ext>
            </a:extLst>
          </p:cNvPr>
          <p:cNvSpPr txBox="1"/>
          <p:nvPr/>
        </p:nvSpPr>
        <p:spPr>
          <a:xfrm>
            <a:off x="5356040" y="5231203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RDB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32" name="사각형: 둥근 모서리 63">
            <a:extLst>
              <a:ext uri="{FF2B5EF4-FFF2-40B4-BE49-F238E27FC236}">
                <a16:creationId xmlns:a16="http://schemas.microsoft.com/office/drawing/2014/main" id="{3A94B55D-4AED-5D41-B39C-845190397AEA}"/>
              </a:ext>
            </a:extLst>
          </p:cNvPr>
          <p:cNvSpPr/>
          <p:nvPr/>
        </p:nvSpPr>
        <p:spPr>
          <a:xfrm>
            <a:off x="6824406" y="1751788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5CA83D7-F7B8-CF4C-A031-EAB1899567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069" y="2831362"/>
            <a:ext cx="628738" cy="59063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9373927-6D81-0940-8B9C-7E27E9B412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99" y="1930349"/>
            <a:ext cx="558564" cy="5702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8B7B0A-955E-B249-92BB-98846137C0B0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 flipH="1">
            <a:off x="7358438" y="2500549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75">
            <a:extLst>
              <a:ext uri="{FF2B5EF4-FFF2-40B4-BE49-F238E27FC236}">
                <a16:creationId xmlns:a16="http://schemas.microsoft.com/office/drawing/2014/main" id="{1EE41FC1-37E4-3B44-A478-6ED752070FAC}"/>
              </a:ext>
            </a:extLst>
          </p:cNvPr>
          <p:cNvSpPr/>
          <p:nvPr/>
        </p:nvSpPr>
        <p:spPr>
          <a:xfrm>
            <a:off x="6853655" y="3760227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D80E30F-AE3C-8D4A-AFDF-BE7A34072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18" y="4839801"/>
            <a:ext cx="628738" cy="59063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BF53256-16B6-8D4C-801A-BC59ADC36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48" y="3938788"/>
            <a:ext cx="558564" cy="570200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22DAEC1-A22E-B440-9781-065B95EAB032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flipH="1">
            <a:off x="7387687" y="4508988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79">
            <a:extLst>
              <a:ext uri="{FF2B5EF4-FFF2-40B4-BE49-F238E27FC236}">
                <a16:creationId xmlns:a16="http://schemas.microsoft.com/office/drawing/2014/main" id="{B15604E1-6518-7F41-9F8C-C64F8CA459BC}"/>
              </a:ext>
            </a:extLst>
          </p:cNvPr>
          <p:cNvSpPr/>
          <p:nvPr/>
        </p:nvSpPr>
        <p:spPr>
          <a:xfrm>
            <a:off x="8228141" y="1751788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B72EAC7-B2EA-FD44-A827-0563C93E1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04" y="2831362"/>
            <a:ext cx="628738" cy="59063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E3AA2F5-1159-4844-8CAA-9B9E4FDA3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34" y="1930349"/>
            <a:ext cx="558564" cy="5702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ECC16D4-4753-234B-877A-FBC9F69D4875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>
          <a:xfrm flipH="1">
            <a:off x="8762173" y="2500549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83">
            <a:extLst>
              <a:ext uri="{FF2B5EF4-FFF2-40B4-BE49-F238E27FC236}">
                <a16:creationId xmlns:a16="http://schemas.microsoft.com/office/drawing/2014/main" id="{A17C206E-9BA5-F047-AB4E-0A03AAEEE512}"/>
              </a:ext>
            </a:extLst>
          </p:cNvPr>
          <p:cNvSpPr/>
          <p:nvPr/>
        </p:nvSpPr>
        <p:spPr>
          <a:xfrm>
            <a:off x="9629469" y="1751788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4624C1F-132A-F849-96B3-B86E943A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32" y="2831362"/>
            <a:ext cx="628738" cy="59063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8983D95-660D-954D-A1A9-5C015BBBA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62" y="1930349"/>
            <a:ext cx="558564" cy="570200"/>
          </a:xfrm>
          <a:prstGeom prst="rect">
            <a:avLst/>
          </a:prstGeom>
        </p:spPr>
      </p:pic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0AE7632-FF47-CD45-B0FA-1438DCE5561B}"/>
              </a:ext>
            </a:extLst>
          </p:cNvPr>
          <p:cNvCxnSpPr>
            <a:cxnSpLocks/>
            <a:stCxn id="46" idx="2"/>
            <a:endCxn id="45" idx="0"/>
          </p:cNvCxnSpPr>
          <p:nvPr/>
        </p:nvCxnSpPr>
        <p:spPr>
          <a:xfrm flipH="1">
            <a:off x="10163501" y="2500549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87">
            <a:extLst>
              <a:ext uri="{FF2B5EF4-FFF2-40B4-BE49-F238E27FC236}">
                <a16:creationId xmlns:a16="http://schemas.microsoft.com/office/drawing/2014/main" id="{A79773D6-B835-9445-AB56-A785504085E4}"/>
              </a:ext>
            </a:extLst>
          </p:cNvPr>
          <p:cNvSpPr/>
          <p:nvPr/>
        </p:nvSpPr>
        <p:spPr>
          <a:xfrm>
            <a:off x="8230837" y="3752807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623731-0ED1-744E-B292-13F00EB1E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500" y="4832381"/>
            <a:ext cx="628738" cy="5906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E28E18E6-A193-3A49-9C8B-DEF4CB947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30" y="3931368"/>
            <a:ext cx="558564" cy="570200"/>
          </a:xfrm>
          <a:prstGeom prst="rect">
            <a:avLst/>
          </a:prstGeom>
        </p:spPr>
      </p:pic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D9F11A-6DFE-1E46-847C-69E245DC4BAC}"/>
              </a:ext>
            </a:extLst>
          </p:cNvPr>
          <p:cNvCxnSpPr>
            <a:cxnSpLocks/>
            <a:stCxn id="50" idx="2"/>
            <a:endCxn id="49" idx="0"/>
          </p:cNvCxnSpPr>
          <p:nvPr/>
        </p:nvCxnSpPr>
        <p:spPr>
          <a:xfrm flipH="1">
            <a:off x="8764869" y="4501568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사각형: 둥근 모서리 91">
            <a:extLst>
              <a:ext uri="{FF2B5EF4-FFF2-40B4-BE49-F238E27FC236}">
                <a16:creationId xmlns:a16="http://schemas.microsoft.com/office/drawing/2014/main" id="{D4AA3897-069C-F149-909B-E7B5892AE82B}"/>
              </a:ext>
            </a:extLst>
          </p:cNvPr>
          <p:cNvSpPr/>
          <p:nvPr/>
        </p:nvSpPr>
        <p:spPr>
          <a:xfrm>
            <a:off x="9629469" y="3760227"/>
            <a:ext cx="1075061" cy="17713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ABCFB25-A5A6-6840-B395-8E73BC2689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32" y="4839801"/>
            <a:ext cx="628738" cy="59063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9E11C51-0B25-9E40-B6EF-831D822868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62" y="3938788"/>
            <a:ext cx="558564" cy="570200"/>
          </a:xfrm>
          <a:prstGeom prst="rect">
            <a:avLst/>
          </a:prstGeom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8E50060-8568-A244-862D-B4FCB217F5BA}"/>
              </a:ext>
            </a:extLst>
          </p:cNvPr>
          <p:cNvCxnSpPr>
            <a:cxnSpLocks/>
            <a:stCxn id="54" idx="2"/>
            <a:endCxn id="53" idx="0"/>
          </p:cNvCxnSpPr>
          <p:nvPr/>
        </p:nvCxnSpPr>
        <p:spPr>
          <a:xfrm flipH="1">
            <a:off x="10163501" y="4508988"/>
            <a:ext cx="1243" cy="3308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>
            <a:extLst>
              <a:ext uri="{FF2B5EF4-FFF2-40B4-BE49-F238E27FC236}">
                <a16:creationId xmlns:a16="http://schemas.microsoft.com/office/drawing/2014/main" id="{451CE67E-46E7-1F45-8425-FC7D22A02B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56" y="3303852"/>
            <a:ext cx="558564" cy="570200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C9F1E16-DF9C-EA4F-89E3-8018BCBC36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46" y="1871448"/>
            <a:ext cx="390443" cy="39674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73D74CE-0362-824B-971E-13AC9E6EDCAF}"/>
              </a:ext>
            </a:extLst>
          </p:cNvPr>
          <p:cNvSpPr txBox="1"/>
          <p:nvPr/>
        </p:nvSpPr>
        <p:spPr>
          <a:xfrm>
            <a:off x="5418581" y="1930349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cert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9253210-6554-104F-9B96-70A161414D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17" y="5717339"/>
            <a:ext cx="628738" cy="590632"/>
          </a:xfrm>
          <a:prstGeom prst="rect">
            <a:avLst/>
          </a:prstGeom>
        </p:spPr>
      </p:pic>
      <p:cxnSp>
        <p:nvCxnSpPr>
          <p:cNvPr id="60" name="연결선: 꺾임 102">
            <a:extLst>
              <a:ext uri="{FF2B5EF4-FFF2-40B4-BE49-F238E27FC236}">
                <a16:creationId xmlns:a16="http://schemas.microsoft.com/office/drawing/2014/main" id="{B5B017C0-DC41-704F-A756-34BB2D687DB5}"/>
              </a:ext>
            </a:extLst>
          </p:cNvPr>
          <p:cNvCxnSpPr>
            <a:cxnSpLocks/>
            <a:stCxn id="59" idx="3"/>
            <a:endCxn id="56" idx="2"/>
          </p:cNvCxnSpPr>
          <p:nvPr/>
        </p:nvCxnSpPr>
        <p:spPr>
          <a:xfrm flipV="1">
            <a:off x="10474455" y="3874052"/>
            <a:ext cx="884783" cy="2138603"/>
          </a:xfrm>
          <a:prstGeom prst="bentConnector2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117">
            <a:extLst>
              <a:ext uri="{FF2B5EF4-FFF2-40B4-BE49-F238E27FC236}">
                <a16:creationId xmlns:a16="http://schemas.microsoft.com/office/drawing/2014/main" id="{28AEBDCD-4E50-714A-9022-C6A96A565B2D}"/>
              </a:ext>
            </a:extLst>
          </p:cNvPr>
          <p:cNvCxnSpPr>
            <a:cxnSpLocks/>
            <a:stCxn id="20" idx="3"/>
            <a:endCxn id="59" idx="1"/>
          </p:cNvCxnSpPr>
          <p:nvPr/>
        </p:nvCxnSpPr>
        <p:spPr>
          <a:xfrm>
            <a:off x="5934530" y="4075696"/>
            <a:ext cx="3911187" cy="1936959"/>
          </a:xfrm>
          <a:prstGeom prst="bentConnector3">
            <a:avLst>
              <a:gd name="adj1" fmla="val 3488"/>
            </a:avLst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1FD590-B65E-3442-AFF7-42879903B7DB}"/>
              </a:ext>
            </a:extLst>
          </p:cNvPr>
          <p:cNvSpPr txBox="1"/>
          <p:nvPr/>
        </p:nvSpPr>
        <p:spPr>
          <a:xfrm>
            <a:off x="9711585" y="6263786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Batch Server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9AC2A95-226C-6A4D-A007-864EE5B43E88}"/>
              </a:ext>
            </a:extLst>
          </p:cNvPr>
          <p:cNvCxnSpPr>
            <a:cxnSpLocks/>
            <a:stCxn id="36" idx="2"/>
            <a:endCxn id="59" idx="1"/>
          </p:cNvCxnSpPr>
          <p:nvPr/>
        </p:nvCxnSpPr>
        <p:spPr>
          <a:xfrm>
            <a:off x="7391186" y="5531568"/>
            <a:ext cx="2454531" cy="481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CDBC652-EC94-2B4B-AFA4-BD77D18EAA23}"/>
              </a:ext>
            </a:extLst>
          </p:cNvPr>
          <p:cNvCxnSpPr>
            <a:cxnSpLocks/>
            <a:stCxn id="48" idx="2"/>
            <a:endCxn id="59" idx="1"/>
          </p:cNvCxnSpPr>
          <p:nvPr/>
        </p:nvCxnSpPr>
        <p:spPr>
          <a:xfrm>
            <a:off x="8768368" y="5524148"/>
            <a:ext cx="1077349" cy="488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8A9F651-BFB4-6440-BF45-4C952455AF71}"/>
              </a:ext>
            </a:extLst>
          </p:cNvPr>
          <p:cNvCxnSpPr>
            <a:cxnSpLocks/>
            <a:stCxn id="52" idx="2"/>
            <a:endCxn id="59" idx="0"/>
          </p:cNvCxnSpPr>
          <p:nvPr/>
        </p:nvCxnSpPr>
        <p:spPr>
          <a:xfrm flipH="1">
            <a:off x="10160086" y="5531568"/>
            <a:ext cx="6914" cy="1857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72406DC-48C5-944C-B1DF-49DA295DAC6C}"/>
              </a:ext>
            </a:extLst>
          </p:cNvPr>
          <p:cNvSpPr txBox="1"/>
          <p:nvPr/>
        </p:nvSpPr>
        <p:spPr>
          <a:xfrm>
            <a:off x="11064926" y="3057631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mySQL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7EF5E56E-384C-4144-B0A4-613584BCB50E}"/>
              </a:ext>
            </a:extLst>
          </p:cNvPr>
          <p:cNvCxnSpPr>
            <a:cxnSpLocks/>
            <a:stCxn id="52" idx="3"/>
            <a:endCxn id="56" idx="1"/>
          </p:cNvCxnSpPr>
          <p:nvPr/>
        </p:nvCxnSpPr>
        <p:spPr>
          <a:xfrm flipV="1">
            <a:off x="10704530" y="3588952"/>
            <a:ext cx="375426" cy="10569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C997E1F-A586-1949-9EAE-8AD2124FEDF1}"/>
              </a:ext>
            </a:extLst>
          </p:cNvPr>
          <p:cNvCxnSpPr>
            <a:cxnSpLocks/>
            <a:stCxn id="56" idx="1"/>
            <a:endCxn id="44" idx="3"/>
          </p:cNvCxnSpPr>
          <p:nvPr/>
        </p:nvCxnSpPr>
        <p:spPr>
          <a:xfrm flipH="1" flipV="1">
            <a:off x="10704530" y="2637459"/>
            <a:ext cx="375426" cy="9514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C01CC8-3508-8E45-9AD3-B1CED0D47A0E}"/>
              </a:ext>
            </a:extLst>
          </p:cNvPr>
          <p:cNvCxnSpPr>
            <a:cxnSpLocks/>
            <a:stCxn id="33" idx="1"/>
            <a:endCxn id="20" idx="3"/>
          </p:cNvCxnSpPr>
          <p:nvPr/>
        </p:nvCxnSpPr>
        <p:spPr>
          <a:xfrm flipH="1">
            <a:off x="5934530" y="3126678"/>
            <a:ext cx="1109539" cy="949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B6C18FF-BE37-4547-8490-CA7B2B3B2386}"/>
              </a:ext>
            </a:extLst>
          </p:cNvPr>
          <p:cNvCxnSpPr>
            <a:cxnSpLocks/>
            <a:stCxn id="37" idx="1"/>
            <a:endCxn id="20" idx="3"/>
          </p:cNvCxnSpPr>
          <p:nvPr/>
        </p:nvCxnSpPr>
        <p:spPr>
          <a:xfrm flipH="1" flipV="1">
            <a:off x="5934530" y="4075696"/>
            <a:ext cx="1138788" cy="105942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9FB9941-6FF5-634D-B43F-72D6E96F36E5}"/>
              </a:ext>
            </a:extLst>
          </p:cNvPr>
          <p:cNvCxnSpPr>
            <a:cxnSpLocks/>
            <a:stCxn id="41" idx="1"/>
            <a:endCxn id="20" idx="3"/>
          </p:cNvCxnSpPr>
          <p:nvPr/>
        </p:nvCxnSpPr>
        <p:spPr>
          <a:xfrm flipH="1">
            <a:off x="5934530" y="3126678"/>
            <a:ext cx="2513274" cy="94901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162">
            <a:extLst>
              <a:ext uri="{FF2B5EF4-FFF2-40B4-BE49-F238E27FC236}">
                <a16:creationId xmlns:a16="http://schemas.microsoft.com/office/drawing/2014/main" id="{E1D61030-5844-F146-A310-2ED2FC23D2D8}"/>
              </a:ext>
            </a:extLst>
          </p:cNvPr>
          <p:cNvSpPr/>
          <p:nvPr/>
        </p:nvSpPr>
        <p:spPr>
          <a:xfrm rot="5400000">
            <a:off x="2132388" y="4687605"/>
            <a:ext cx="1270925" cy="21945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C3A2622D-AFE6-C343-A7EF-3AD1A64335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861" y="5309068"/>
            <a:ext cx="391633" cy="38958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F046CA-E319-2D47-98CE-2F6FBDF7BE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28" y="5966656"/>
            <a:ext cx="815541" cy="2491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C33922D-505A-9A4A-9F1B-FCE9396F0318}"/>
              </a:ext>
            </a:extLst>
          </p:cNvPr>
          <p:cNvSpPr txBox="1"/>
          <p:nvPr/>
        </p:nvSpPr>
        <p:spPr>
          <a:xfrm>
            <a:off x="2822452" y="5356246"/>
            <a:ext cx="889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배포 자동화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4C4D991-5203-7A44-8443-2D42851BE56F}"/>
              </a:ext>
            </a:extLst>
          </p:cNvPr>
          <p:cNvSpPr txBox="1"/>
          <p:nvPr/>
        </p:nvSpPr>
        <p:spPr>
          <a:xfrm>
            <a:off x="2834394" y="5953107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SW</a:t>
            </a:r>
            <a:r>
              <a:rPr lang="ko-KR" altLang="en-US" sz="12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lang="en-US" altLang="ko-KR" sz="12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Testing</a:t>
            </a:r>
            <a:endParaRPr lang="ko-KR" altLang="en-US" sz="12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CA22C1-AF5E-C045-BCDD-D478CDCF9F46}"/>
              </a:ext>
            </a:extLst>
          </p:cNvPr>
          <p:cNvSpPr txBox="1"/>
          <p:nvPr/>
        </p:nvSpPr>
        <p:spPr>
          <a:xfrm>
            <a:off x="8507558" y="1752334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neo4j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D4CE29-5298-2B4D-AECD-58B079A129FA}"/>
              </a:ext>
            </a:extLst>
          </p:cNvPr>
          <p:cNvSpPr txBox="1"/>
          <p:nvPr/>
        </p:nvSpPr>
        <p:spPr>
          <a:xfrm>
            <a:off x="6918579" y="2573423"/>
            <a:ext cx="496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인증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6F1612-6657-B946-B3AF-67AA4BABB147}"/>
              </a:ext>
            </a:extLst>
          </p:cNvPr>
          <p:cNvSpPr txBox="1"/>
          <p:nvPr/>
        </p:nvSpPr>
        <p:spPr>
          <a:xfrm>
            <a:off x="8338547" y="2557520"/>
            <a:ext cx="496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결제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C1FEAD-ECDD-1344-8679-D6811A0A00EB}"/>
              </a:ext>
            </a:extLst>
          </p:cNvPr>
          <p:cNvSpPr txBox="1"/>
          <p:nvPr/>
        </p:nvSpPr>
        <p:spPr>
          <a:xfrm>
            <a:off x="6954680" y="4567588"/>
            <a:ext cx="496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학습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31DA52-8E0E-264F-AA0C-172AF02F37ED}"/>
              </a:ext>
            </a:extLst>
          </p:cNvPr>
          <p:cNvSpPr txBox="1"/>
          <p:nvPr/>
        </p:nvSpPr>
        <p:spPr>
          <a:xfrm>
            <a:off x="8259671" y="4549264"/>
            <a:ext cx="6129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컨텐츠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0690F6F-89FC-E74C-B272-EA1017FEC2F9}"/>
              </a:ext>
            </a:extLst>
          </p:cNvPr>
          <p:cNvSpPr txBox="1"/>
          <p:nvPr/>
        </p:nvSpPr>
        <p:spPr>
          <a:xfrm>
            <a:off x="7069856" y="1741992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mySQL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00E5635-DA75-FC4B-8578-0C36ADBE9D5C}"/>
              </a:ext>
            </a:extLst>
          </p:cNvPr>
          <p:cNvSpPr txBox="1"/>
          <p:nvPr/>
        </p:nvSpPr>
        <p:spPr>
          <a:xfrm>
            <a:off x="7150016" y="376225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redis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6BFCC2-B074-1B40-B981-86BBF6A20171}"/>
              </a:ext>
            </a:extLst>
          </p:cNvPr>
          <p:cNvSpPr txBox="1"/>
          <p:nvPr/>
        </p:nvSpPr>
        <p:spPr>
          <a:xfrm>
            <a:off x="8390414" y="3751065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mongoDB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19BD49F7-CC76-6949-9F6B-4AF953070E7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41" y="3055746"/>
            <a:ext cx="699608" cy="699608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964CF47-992A-F946-BEF9-AE65408D8E0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0" y="4300577"/>
            <a:ext cx="581521" cy="581521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FBC5DA4E-BAFC-2A43-875F-817F2079D80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60" y="1868089"/>
            <a:ext cx="581521" cy="581521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9AC819C-5AB6-4A4F-B2E9-FABE36E5CD1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6" y="2938377"/>
            <a:ext cx="976129" cy="976129"/>
          </a:xfrm>
          <a:prstGeom prst="rect">
            <a:avLst/>
          </a:prstGeom>
        </p:spPr>
      </p:pic>
      <p:cxnSp>
        <p:nvCxnSpPr>
          <p:cNvPr id="93" name="연결선: 꺾임 45">
            <a:extLst>
              <a:ext uri="{FF2B5EF4-FFF2-40B4-BE49-F238E27FC236}">
                <a16:creationId xmlns:a16="http://schemas.microsoft.com/office/drawing/2014/main" id="{BFEB9581-1B0C-CD40-92F7-1062C2821475}"/>
              </a:ext>
            </a:extLst>
          </p:cNvPr>
          <p:cNvCxnSpPr>
            <a:cxnSpLocks/>
          </p:cNvCxnSpPr>
          <p:nvPr/>
        </p:nvCxnSpPr>
        <p:spPr>
          <a:xfrm>
            <a:off x="1726935" y="2182544"/>
            <a:ext cx="1635322" cy="1012158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45">
            <a:extLst>
              <a:ext uri="{FF2B5EF4-FFF2-40B4-BE49-F238E27FC236}">
                <a16:creationId xmlns:a16="http://schemas.microsoft.com/office/drawing/2014/main" id="{2F769028-371F-4547-80F7-831965D2894E}"/>
              </a:ext>
            </a:extLst>
          </p:cNvPr>
          <p:cNvCxnSpPr>
            <a:cxnSpLocks/>
          </p:cNvCxnSpPr>
          <p:nvPr/>
        </p:nvCxnSpPr>
        <p:spPr>
          <a:xfrm>
            <a:off x="1725433" y="3430854"/>
            <a:ext cx="1628703" cy="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연결선: 꺾임 45">
            <a:extLst>
              <a:ext uri="{FF2B5EF4-FFF2-40B4-BE49-F238E27FC236}">
                <a16:creationId xmlns:a16="http://schemas.microsoft.com/office/drawing/2014/main" id="{A08C72EA-93B3-9D4A-854F-0BEF53DAD41C}"/>
              </a:ext>
            </a:extLst>
          </p:cNvPr>
          <p:cNvCxnSpPr>
            <a:cxnSpLocks/>
          </p:cNvCxnSpPr>
          <p:nvPr/>
        </p:nvCxnSpPr>
        <p:spPr>
          <a:xfrm flipV="1">
            <a:off x="1725433" y="3662282"/>
            <a:ext cx="1636824" cy="98361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96C85197-E2E0-6940-82D7-C61DA7285820}"/>
              </a:ext>
            </a:extLst>
          </p:cNvPr>
          <p:cNvSpPr txBox="1"/>
          <p:nvPr/>
        </p:nvSpPr>
        <p:spPr>
          <a:xfrm>
            <a:off x="721424" y="246477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mobile apps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154605-9109-7341-B2F4-60F33580AADF}"/>
              </a:ext>
            </a:extLst>
          </p:cNvPr>
          <p:cNvSpPr txBox="1"/>
          <p:nvPr/>
        </p:nvSpPr>
        <p:spPr>
          <a:xfrm>
            <a:off x="808787" y="3709666"/>
            <a:ext cx="6511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websites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919527D-F4EA-B44E-84BE-8E03124C380D}"/>
              </a:ext>
            </a:extLst>
          </p:cNvPr>
          <p:cNvSpPr txBox="1"/>
          <p:nvPr/>
        </p:nvSpPr>
        <p:spPr>
          <a:xfrm>
            <a:off x="829626" y="4878304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services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5D100DF-A08D-7A4C-80E7-6FC011EA0673}"/>
              </a:ext>
            </a:extLst>
          </p:cNvPr>
          <p:cNvSpPr txBox="1"/>
          <p:nvPr/>
        </p:nvSpPr>
        <p:spPr>
          <a:xfrm>
            <a:off x="3686479" y="3641715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cloud</a:t>
            </a:r>
            <a:endParaRPr lang="ko-KR" altLang="en-US" sz="1000"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91592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Algorithms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4734AC0D-5BD1-E742-8200-90BD225A9C2E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B3D5E5E7-2C80-2C44-9DA1-7BE6512D0C84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6DCB33-BDC7-7A44-8A1B-F17109A50EDE}"/>
              </a:ext>
            </a:extLst>
          </p:cNvPr>
          <p:cNvSpPr/>
          <p:nvPr/>
        </p:nvSpPr>
        <p:spPr>
          <a:xfrm>
            <a:off x="1595794" y="1516747"/>
            <a:ext cx="2293257" cy="68217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toRect</a:t>
            </a:r>
            <a:endParaRPr lang="ko-KR" altLang="en-US" sz="28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A3AA8F-9685-2049-B075-591FD627EBE2}"/>
              </a:ext>
            </a:extLst>
          </p:cNvPr>
          <p:cNvSpPr/>
          <p:nvPr/>
        </p:nvSpPr>
        <p:spPr>
          <a:xfrm>
            <a:off x="4949372" y="1516747"/>
            <a:ext cx="2293257" cy="68217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</a:t>
            </a:r>
            <a:endParaRPr lang="ko-KR" altLang="en-US" sz="28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C57387-6B8A-8D46-BE16-116B9C6E18A3}"/>
              </a:ext>
            </a:extLst>
          </p:cNvPr>
          <p:cNvSpPr/>
          <p:nvPr/>
        </p:nvSpPr>
        <p:spPr>
          <a:xfrm>
            <a:off x="8272364" y="1516747"/>
            <a:ext cx="2293257" cy="682171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  <a:endParaRPr lang="ko-KR" altLang="en-US" sz="2800" b="1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6D18E-DA46-7042-A138-E2A833E95CF8}"/>
              </a:ext>
            </a:extLst>
          </p:cNvPr>
          <p:cNvSpPr/>
          <p:nvPr/>
        </p:nvSpPr>
        <p:spPr>
          <a:xfrm>
            <a:off x="1283736" y="2507220"/>
            <a:ext cx="2917372" cy="3585029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33FD2D-4B3B-FC4E-B101-1DEDCD04D807}"/>
              </a:ext>
            </a:extLst>
          </p:cNvPr>
          <p:cNvSpPr/>
          <p:nvPr/>
        </p:nvSpPr>
        <p:spPr>
          <a:xfrm>
            <a:off x="4637314" y="2507219"/>
            <a:ext cx="2917372" cy="3585029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B8880B-3CCD-6940-BCC7-3A654216295B}"/>
              </a:ext>
            </a:extLst>
          </p:cNvPr>
          <p:cNvSpPr/>
          <p:nvPr/>
        </p:nvSpPr>
        <p:spPr>
          <a:xfrm>
            <a:off x="7960306" y="2507218"/>
            <a:ext cx="2917372" cy="3585029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692CE4-B35D-8641-9E94-FEC9D92C5E06}"/>
              </a:ext>
            </a:extLst>
          </p:cNvPr>
          <p:cNvSpPr txBox="1"/>
          <p:nvPr/>
        </p:nvSpPr>
        <p:spPr>
          <a:xfrm>
            <a:off x="8085001" y="2710418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 be defined</a:t>
            </a:r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382FEF-2176-A045-B036-1D0C50CD4EE1}"/>
              </a:ext>
            </a:extLst>
          </p:cNvPr>
          <p:cNvSpPr txBox="1"/>
          <p:nvPr/>
        </p:nvSpPr>
        <p:spPr>
          <a:xfrm>
            <a:off x="1408431" y="2710417"/>
            <a:ext cx="25971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Difficulty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Guidance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Slicing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Merging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 Solvability</a:t>
            </a:r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CDCDB-3282-784F-BB6E-7A931C5580B7}"/>
              </a:ext>
            </a:extLst>
          </p:cNvPr>
          <p:cNvSpPr txBox="1"/>
          <p:nvPr/>
        </p:nvSpPr>
        <p:spPr>
          <a:xfrm>
            <a:off x="4766430" y="2710416"/>
            <a:ext cx="25971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Problem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Difficulty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Guidance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Differentiating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Curve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Integration</a:t>
            </a:r>
            <a:endParaRPr lang="ko-KR" altLang="en-US" b="1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3080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CF9E5-73A9-40EE-9CFE-847F7C2078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ToRect Game</a:t>
            </a:r>
            <a:br>
              <a:rPr lang="en-US" altLang="ko-KR"/>
            </a:br>
            <a:r>
              <a:rPr lang="ko-KR" altLang="en-US"/>
              <a:t>화면 정의서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57D327-2ECF-4D1E-9325-05C70C15A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가칭</a:t>
            </a:r>
            <a:r>
              <a:rPr lang="en-US" altLang="ko-KR"/>
              <a:t>:</a:t>
            </a:r>
            <a:r>
              <a:rPr lang="ko-KR" altLang="en-US"/>
              <a:t> 따미의 사각사각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84128EF-D7FA-41DD-8AB3-AA48A7335D66}"/>
              </a:ext>
            </a:extLst>
          </p:cNvPr>
          <p:cNvSpPr/>
          <p:nvPr/>
        </p:nvSpPr>
        <p:spPr>
          <a:xfrm>
            <a:off x="8902700" y="431800"/>
            <a:ext cx="1524000" cy="4445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최종 수정일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D4A33D-F870-40AB-B388-F10D772683FB}"/>
              </a:ext>
            </a:extLst>
          </p:cNvPr>
          <p:cNvSpPr/>
          <p:nvPr/>
        </p:nvSpPr>
        <p:spPr>
          <a:xfrm>
            <a:off x="10426700" y="434976"/>
            <a:ext cx="1524000" cy="441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2019-03-22</a:t>
            </a:r>
            <a:endParaRPr lang="ko-KR" altLang="en-US" sz="120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85EAFC-DFF3-9E4C-A107-43789245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4" b="96622" l="2759" r="99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86" y="4318000"/>
            <a:ext cx="1841500" cy="1879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38E427-0629-E243-B0F6-51B843980742}"/>
              </a:ext>
            </a:extLst>
          </p:cNvPr>
          <p:cNvSpPr/>
          <p:nvPr/>
        </p:nvSpPr>
        <p:spPr>
          <a:xfrm>
            <a:off x="6501161" y="5257800"/>
            <a:ext cx="524107" cy="52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39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게임들의 인터페이스가 모두 유사해야 사용자 피로가 적기에 깨봉놀이터 </a:t>
                      </a:r>
                      <a:r>
                        <a:rPr lang="en-US" altLang="ko-KR" sz="1200"/>
                        <a:t>UX/UI</a:t>
                      </a:r>
                      <a:r>
                        <a:rPr lang="ko-KR" altLang="en-US" sz="1200"/>
                        <a:t>와 유사하게 적용했다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Tutoroal</a:t>
                      </a:r>
                      <a:r>
                        <a:rPr lang="ko-KR" altLang="en-US" sz="1200"/>
                        <a:t>보다 도움말이 친숙할 수 있어 도움말로 사용했다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를 누르면 게임이 종료된다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en-US" alt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45CA33-175E-43F4-BA47-C2AE0C46C934}"/>
              </a:ext>
            </a:extLst>
          </p:cNvPr>
          <p:cNvSpPr/>
          <p:nvPr/>
        </p:nvSpPr>
        <p:spPr>
          <a:xfrm>
            <a:off x="3644900" y="2844800"/>
            <a:ext cx="38481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/>
              <a:t>따미의 사각사각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62200"/>
            <a:ext cx="3683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19C-CD0B-4374-8C29-4F72E61CE411}"/>
              </a:ext>
            </a:extLst>
          </p:cNvPr>
          <p:cNvSpPr/>
          <p:nvPr/>
        </p:nvSpPr>
        <p:spPr>
          <a:xfrm>
            <a:off x="4889500" y="44577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0E58-E3FF-4D8F-B3A1-9F737989B4BB}"/>
              </a:ext>
            </a:extLst>
          </p:cNvPr>
          <p:cNvSpPr/>
          <p:nvPr/>
        </p:nvSpPr>
        <p:spPr>
          <a:xfrm>
            <a:off x="66548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956A7-8201-431A-8732-5F7E6A0E847B}"/>
              </a:ext>
            </a:extLst>
          </p:cNvPr>
          <p:cNvSpPr/>
          <p:nvPr/>
        </p:nvSpPr>
        <p:spPr>
          <a:xfrm>
            <a:off x="48895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소리끄기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31242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게임타이틀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배경화면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종료버튼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각 버튼 디자인 일관성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lang="ko-KR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0257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- </a:t>
                      </a:r>
                      <a:r>
                        <a:rPr lang="ko-KR" altLang="en-US" sz="1600"/>
                        <a:t>도움말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타이틀화면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도움말 클릭시 도움말 화면으로 진입하고 우측상단의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를 클릭하면 다시 타이틀화면으로 진입한다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도움말 인터페이스는 프로토타입을 따른다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즉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좌우 버튼을 활용해 여러 화면으로 시각적으로 튜토리얼을 제공한다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8E348-0969-7D4D-9EE3-9D7EE6B30CBF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0621D960-FD88-A14D-945F-FADD96E0D3F4}"/>
              </a:ext>
            </a:extLst>
          </p:cNvPr>
          <p:cNvSpPr/>
          <p:nvPr/>
        </p:nvSpPr>
        <p:spPr>
          <a:xfrm>
            <a:off x="3644900" y="2844800"/>
            <a:ext cx="38481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/>
              <a:t>사각사각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786BF4-5CF0-6D4A-B487-060C116FCBFD}"/>
              </a:ext>
            </a:extLst>
          </p:cNvPr>
          <p:cNvSpPr/>
          <p:nvPr/>
        </p:nvSpPr>
        <p:spPr>
          <a:xfrm>
            <a:off x="8928100" y="2362200"/>
            <a:ext cx="3683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E9EF38-6FD2-DB40-8781-F3FA90396285}"/>
              </a:ext>
            </a:extLst>
          </p:cNvPr>
          <p:cNvSpPr/>
          <p:nvPr/>
        </p:nvSpPr>
        <p:spPr>
          <a:xfrm>
            <a:off x="4889500" y="44577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3B7FB2-24DD-204C-B5F8-546FB98D96E8}"/>
              </a:ext>
            </a:extLst>
          </p:cNvPr>
          <p:cNvSpPr/>
          <p:nvPr/>
        </p:nvSpPr>
        <p:spPr>
          <a:xfrm>
            <a:off x="66548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54291F-2262-CE4C-AE9C-42C66C3833E5}"/>
              </a:ext>
            </a:extLst>
          </p:cNvPr>
          <p:cNvSpPr/>
          <p:nvPr/>
        </p:nvSpPr>
        <p:spPr>
          <a:xfrm>
            <a:off x="48895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소리끄기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A641A-77F0-4F40-9F57-CE997FBAFAF8}"/>
              </a:ext>
            </a:extLst>
          </p:cNvPr>
          <p:cNvSpPr/>
          <p:nvPr/>
        </p:nvSpPr>
        <p:spPr>
          <a:xfrm>
            <a:off x="31242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2208943" y="2505053"/>
            <a:ext cx="6934912" cy="36388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2198669" y="2505053"/>
            <a:ext cx="6934912" cy="56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562597" y="2621907"/>
            <a:ext cx="332968" cy="3444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튜토리얼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앞뒤 이동 버튼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7F68F51-9608-4B33-9CF5-C3817DA221EE}"/>
              </a:ext>
            </a:extLst>
          </p:cNvPr>
          <p:cNvSpPr/>
          <p:nvPr/>
        </p:nvSpPr>
        <p:spPr>
          <a:xfrm>
            <a:off x="2417408" y="4382798"/>
            <a:ext cx="390375" cy="401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&lt;</a:t>
            </a: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E796E5C-2877-4841-B9EA-96A13C6678C0}"/>
              </a:ext>
            </a:extLst>
          </p:cNvPr>
          <p:cNvSpPr/>
          <p:nvPr/>
        </p:nvSpPr>
        <p:spPr>
          <a:xfrm>
            <a:off x="8640408" y="4382798"/>
            <a:ext cx="390375" cy="401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52C31206-C411-4954-9355-4A7C77D1FAA2}"/>
              </a:ext>
            </a:extLst>
          </p:cNvPr>
          <p:cNvSpPr/>
          <p:nvPr/>
        </p:nvSpPr>
        <p:spPr>
          <a:xfrm>
            <a:off x="4637812" y="4121810"/>
            <a:ext cx="2237296" cy="1636979"/>
          </a:xfrm>
          <a:prstGeom prst="triangle">
            <a:avLst>
              <a:gd name="adj" fmla="val 98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ABA96-C044-0F4F-B8DA-4EC3E131FBD1}"/>
              </a:ext>
            </a:extLst>
          </p:cNvPr>
          <p:cNvSpPr txBox="1"/>
          <p:nvPr/>
        </p:nvSpPr>
        <p:spPr>
          <a:xfrm>
            <a:off x="3566679" y="3219762"/>
            <a:ext cx="447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따미는 엄마</a:t>
            </a:r>
            <a:r>
              <a:rPr kumimoji="1" lang="en-US" altLang="ko-KR"/>
              <a:t>,</a:t>
            </a:r>
            <a:r>
              <a:rPr kumimoji="1" lang="ko-KR" altLang="en-US"/>
              <a:t> 아빠</a:t>
            </a:r>
            <a:r>
              <a:rPr kumimoji="1" lang="en-US" altLang="ko-KR"/>
              <a:t>,</a:t>
            </a:r>
            <a:r>
              <a:rPr kumimoji="1" lang="ko-KR" altLang="en-US"/>
              <a:t> 친구</a:t>
            </a:r>
            <a:r>
              <a:rPr kumimoji="1" lang="en-US" altLang="ko-KR"/>
              <a:t>,</a:t>
            </a:r>
            <a:r>
              <a:rPr kumimoji="1" lang="ko-KR" altLang="en-US"/>
              <a:t> 선생님을 위해</a:t>
            </a:r>
            <a:endParaRPr kumimoji="1" lang="en-US" altLang="ko-KR"/>
          </a:p>
          <a:p>
            <a:r>
              <a:rPr kumimoji="1" lang="ko-KR" altLang="en-US"/>
              <a:t>손수건을 만들어 선물할 계획이에요</a:t>
            </a:r>
            <a:r>
              <a:rPr kumimoji="1" lang="en-US" altLang="ko-KR"/>
              <a:t>!</a:t>
            </a:r>
            <a:r>
              <a:rPr kumimoji="1" lang="ko-KR" altLang="en-US"/>
              <a:t>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537CA8C-35D7-7D49-BFCE-10D768F27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4" b="96622" l="2759" r="99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07" y="4156053"/>
            <a:ext cx="1322744" cy="135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51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259D12E-F119-2C43-AA2B-C157A4A94C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0" b="1">
                <a:latin typeface="Gotham Bold" panose="02000604030000020004" pitchFamily="2" charset="0"/>
              </a:rPr>
              <a:t>Introduction</a:t>
            </a:r>
            <a:endParaRPr kumimoji="1" lang="ko-KR" altLang="en-US" sz="8000" b="1">
              <a:latin typeface="Gotham Bold" panose="02000604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29092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- </a:t>
                      </a:r>
                      <a:r>
                        <a:rPr lang="ko-KR" altLang="en-US" sz="1600"/>
                        <a:t>도움말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타이틀화면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도움말 클릭시 도움말 화면으로 진입하고 우측상단의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를 클릭하면 다시 타이틀화면으로 진입한다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도움말 인터페이스는 프로토타입을 따른다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즉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좌우 버튼을 활용해 여러 화면으로 시각적으로 튜토리얼을 제공한다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B5E8E348-0969-7D4D-9EE3-9D7EE6B30CBF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id="{0621D960-FD88-A14D-945F-FADD96E0D3F4}"/>
              </a:ext>
            </a:extLst>
          </p:cNvPr>
          <p:cNvSpPr/>
          <p:nvPr/>
        </p:nvSpPr>
        <p:spPr>
          <a:xfrm>
            <a:off x="3644900" y="2844800"/>
            <a:ext cx="38481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/>
              <a:t>사각사각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1786BF4-5CF0-6D4A-B487-060C116FCBFD}"/>
              </a:ext>
            </a:extLst>
          </p:cNvPr>
          <p:cNvSpPr/>
          <p:nvPr/>
        </p:nvSpPr>
        <p:spPr>
          <a:xfrm>
            <a:off x="8928100" y="2362200"/>
            <a:ext cx="3683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E9EF38-6FD2-DB40-8781-F3FA90396285}"/>
              </a:ext>
            </a:extLst>
          </p:cNvPr>
          <p:cNvSpPr/>
          <p:nvPr/>
        </p:nvSpPr>
        <p:spPr>
          <a:xfrm>
            <a:off x="4889500" y="44577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3B7FB2-24DD-204C-B5F8-546FB98D96E8}"/>
              </a:ext>
            </a:extLst>
          </p:cNvPr>
          <p:cNvSpPr/>
          <p:nvPr/>
        </p:nvSpPr>
        <p:spPr>
          <a:xfrm>
            <a:off x="66548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D54291F-2262-CE4C-AE9C-42C66C3833E5}"/>
              </a:ext>
            </a:extLst>
          </p:cNvPr>
          <p:cNvSpPr/>
          <p:nvPr/>
        </p:nvSpPr>
        <p:spPr>
          <a:xfrm>
            <a:off x="48895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소리끄기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0FA641A-77F0-4F40-9F57-CE997FBAFAF8}"/>
              </a:ext>
            </a:extLst>
          </p:cNvPr>
          <p:cNvSpPr/>
          <p:nvPr/>
        </p:nvSpPr>
        <p:spPr>
          <a:xfrm>
            <a:off x="31242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2208943" y="2505053"/>
            <a:ext cx="6934912" cy="36388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2198669" y="2505053"/>
            <a:ext cx="6934912" cy="566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562597" y="2621907"/>
            <a:ext cx="332968" cy="3444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튜토리얼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앞뒤 이동 버튼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7F68F51-9608-4B33-9CF5-C3817DA221EE}"/>
              </a:ext>
            </a:extLst>
          </p:cNvPr>
          <p:cNvSpPr/>
          <p:nvPr/>
        </p:nvSpPr>
        <p:spPr>
          <a:xfrm>
            <a:off x="2417408" y="4382798"/>
            <a:ext cx="390375" cy="401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&lt;</a:t>
            </a:r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E796E5C-2877-4841-B9EA-96A13C6678C0}"/>
              </a:ext>
            </a:extLst>
          </p:cNvPr>
          <p:cNvSpPr/>
          <p:nvPr/>
        </p:nvSpPr>
        <p:spPr>
          <a:xfrm>
            <a:off x="8640408" y="4382798"/>
            <a:ext cx="390375" cy="401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&gt;</a:t>
            </a:r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52C31206-C411-4954-9355-4A7C77D1FAA2}"/>
              </a:ext>
            </a:extLst>
          </p:cNvPr>
          <p:cNvSpPr/>
          <p:nvPr/>
        </p:nvSpPr>
        <p:spPr>
          <a:xfrm>
            <a:off x="4701462" y="3807912"/>
            <a:ext cx="2721149" cy="2020769"/>
          </a:xfrm>
          <a:prstGeom prst="triangle">
            <a:avLst>
              <a:gd name="adj" fmla="val 981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4ABA96-C044-0F4F-B8DA-4EC3E131FBD1}"/>
              </a:ext>
            </a:extLst>
          </p:cNvPr>
          <p:cNvSpPr txBox="1"/>
          <p:nvPr/>
        </p:nvSpPr>
        <p:spPr>
          <a:xfrm>
            <a:off x="3566679" y="3219762"/>
            <a:ext cx="3899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사각형의 손수건을 만드려면</a:t>
            </a:r>
            <a:endParaRPr kumimoji="1" lang="en-US" altLang="ko-KR"/>
          </a:p>
          <a:p>
            <a:r>
              <a:rPr kumimoji="1" lang="ko-KR" altLang="en-US"/>
              <a:t>여러분이 따미를 도와주어야 해요</a:t>
            </a:r>
            <a:r>
              <a:rPr kumimoji="1" lang="en-US" altLang="ko-KR"/>
              <a:t>!</a:t>
            </a:r>
            <a:endParaRPr kumimoji="1"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705474-DA70-0E44-A41B-40217614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54" b="96622" l="2759" r="99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88" y="4265244"/>
            <a:ext cx="1322744" cy="1350111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C7849F-A86E-DE4A-BC81-213F84CBF6BE}"/>
              </a:ext>
            </a:extLst>
          </p:cNvPr>
          <p:cNvCxnSpPr>
            <a:cxnSpLocks/>
          </p:cNvCxnSpPr>
          <p:nvPr/>
        </p:nvCxnSpPr>
        <p:spPr>
          <a:xfrm flipV="1">
            <a:off x="5796377" y="4599897"/>
            <a:ext cx="1781034" cy="8417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2D28D933-AB99-AC47-A73D-3478C3A49200}"/>
              </a:ext>
            </a:extLst>
          </p:cNvPr>
          <p:cNvCxnSpPr>
            <a:cxnSpLocks/>
          </p:cNvCxnSpPr>
          <p:nvPr/>
        </p:nvCxnSpPr>
        <p:spPr>
          <a:xfrm>
            <a:off x="5479414" y="4996055"/>
            <a:ext cx="7676" cy="95779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EA84553-6C82-C845-959D-D5F0B1C135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22340">
            <a:off x="7544582" y="4433895"/>
            <a:ext cx="315022" cy="32477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FD124607-DB5E-3D49-B4B1-CFCCBE30B0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92594">
            <a:off x="5341936" y="4727053"/>
            <a:ext cx="315022" cy="32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548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– </a:t>
                      </a:r>
                      <a:r>
                        <a:rPr lang="ko-KR" altLang="en-US" sz="1600"/>
                        <a:t>소리끄기</a:t>
                      </a:r>
                      <a:r>
                        <a:rPr lang="en-US" altLang="ko-KR" sz="1600"/>
                        <a:t>/ </a:t>
                      </a:r>
                      <a:r>
                        <a:rPr lang="ko-KR" altLang="en-US" sz="1600"/>
                        <a:t>켜기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타이틀화면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소리끄기 버튼 클릭시 소리가 꺼지고 소리켜기 </a:t>
                      </a:r>
                      <a:r>
                        <a:rPr lang="en-US" altLang="ko-KR" sz="1200"/>
                        <a:t>&lt;&gt; </a:t>
                      </a:r>
                      <a:r>
                        <a:rPr lang="ko-KR" altLang="en-US" sz="1200"/>
                        <a:t>소리끄기 버튼으로 토글한다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845CA33-175E-43F4-BA47-C2AE0C46C934}"/>
              </a:ext>
            </a:extLst>
          </p:cNvPr>
          <p:cNvSpPr/>
          <p:nvPr/>
        </p:nvSpPr>
        <p:spPr>
          <a:xfrm>
            <a:off x="3644900" y="2844800"/>
            <a:ext cx="3848100" cy="1168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/>
              <a:t>따미의 사각사각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62200"/>
            <a:ext cx="3683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FF019C-CD0B-4374-8C29-4F72E61CE411}"/>
              </a:ext>
            </a:extLst>
          </p:cNvPr>
          <p:cNvSpPr/>
          <p:nvPr/>
        </p:nvSpPr>
        <p:spPr>
          <a:xfrm>
            <a:off x="4889500" y="44577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게임시작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FE0E58-E3FF-4D8F-B3A1-9F737989B4BB}"/>
              </a:ext>
            </a:extLst>
          </p:cNvPr>
          <p:cNvSpPr/>
          <p:nvPr/>
        </p:nvSpPr>
        <p:spPr>
          <a:xfrm>
            <a:off x="66548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7956A7-8201-431A-8732-5F7E6A0E847B}"/>
              </a:ext>
            </a:extLst>
          </p:cNvPr>
          <p:cNvSpPr/>
          <p:nvPr/>
        </p:nvSpPr>
        <p:spPr>
          <a:xfrm>
            <a:off x="48895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소리끄기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3124200" y="50419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도움말</a:t>
            </a:r>
          </a:p>
        </p:txBody>
      </p:sp>
    </p:spTree>
    <p:extLst>
      <p:ext uri="{BB962C8B-B14F-4D97-AF65-F5344CB8AC3E}">
        <p14:creationId xmlns:p14="http://schemas.microsoft.com/office/powerpoint/2010/main" val="8205158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- </a:t>
                      </a:r>
                      <a:r>
                        <a:rPr lang="ko-KR" altLang="en-US" sz="1600"/>
                        <a:t>랭킹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타이틀화면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랭킹 클릭시 랭킹화면으로 진입하고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를 클릭하면 다시 타이틀화면으로 돌아간다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랭킹 화면의 경우 순위전 점수를 기준으로 매기며 같은 점수의 경우 먼저 달성한 사람을 우선으로 한다</a:t>
                      </a:r>
                      <a:r>
                        <a:rPr lang="en-US" altLang="ko-KR" sz="1200"/>
                        <a:t>. </a:t>
                      </a:r>
                      <a:r>
                        <a:rPr lang="ko-KR" altLang="en-US" sz="1200"/>
                        <a:t>사용자 경험 일관성을 위해 다른 게임들과 같은 구성을 이용한다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순위</a:t>
                      </a: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점수</a:t>
                      </a: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시간</a:t>
                      </a:r>
                      <a:r>
                        <a:rPr lang="en-US" altLang="ko-KR" sz="1200"/>
                        <a:t>-</a:t>
                      </a:r>
                      <a:r>
                        <a:rPr lang="ko-KR" altLang="en-US" sz="1200"/>
                        <a:t>닉네임</a:t>
                      </a:r>
                      <a:r>
                        <a:rPr lang="en-US" altLang="ko-KR" sz="1200"/>
                        <a:t>).</a:t>
                      </a:r>
                    </a:p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우측에는 랭킹기준 및 설명을 첨가한다</a:t>
                      </a:r>
                      <a:r>
                        <a:rPr lang="en-US" altLang="ko-KR" sz="12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랭킹 표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랭킹 기준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CC7453-60F1-4C71-A2EE-958EBCA7381D}"/>
              </a:ext>
            </a:extLst>
          </p:cNvPr>
          <p:cNvSpPr/>
          <p:nvPr/>
        </p:nvSpPr>
        <p:spPr>
          <a:xfrm>
            <a:off x="3087811" y="3187700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BA7657-896B-4C32-BB7C-C8FB010C354E}"/>
              </a:ext>
            </a:extLst>
          </p:cNvPr>
          <p:cNvSpPr/>
          <p:nvPr/>
        </p:nvSpPr>
        <p:spPr>
          <a:xfrm>
            <a:off x="2143627" y="3784990"/>
            <a:ext cx="3412367" cy="2461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r>
              <a:rPr lang="ko-KR" altLang="en-US"/>
              <a:t>등 </a:t>
            </a:r>
            <a:r>
              <a:rPr lang="en-US" altLang="ko-KR"/>
              <a:t>: 200</a:t>
            </a:r>
            <a:r>
              <a:rPr lang="ko-KR" altLang="en-US"/>
              <a:t>점 </a:t>
            </a:r>
            <a:r>
              <a:rPr lang="en-US" altLang="ko-KR"/>
              <a:t>500</a:t>
            </a:r>
            <a:r>
              <a:rPr lang="ko-KR" altLang="en-US"/>
              <a:t>초 </a:t>
            </a:r>
            <a:r>
              <a:rPr lang="en-US" altLang="ko-KR"/>
              <a:t>AAA </a:t>
            </a:r>
            <a:r>
              <a:rPr lang="ko-KR" altLang="en-US"/>
              <a:t>뱃지</a:t>
            </a:r>
            <a:r>
              <a:rPr lang="en-US" altLang="ko-KR"/>
              <a:t>23 </a:t>
            </a:r>
          </a:p>
          <a:p>
            <a:pPr algn="ctr"/>
            <a:r>
              <a:rPr lang="en-US" altLang="ko-KR"/>
              <a:t>2</a:t>
            </a:r>
            <a:r>
              <a:rPr lang="ko-KR" altLang="en-US"/>
              <a:t>등 </a:t>
            </a:r>
            <a:r>
              <a:rPr lang="en-US" altLang="ko-KR"/>
              <a:t>: 190</a:t>
            </a:r>
            <a:r>
              <a:rPr lang="ko-KR" altLang="en-US"/>
              <a:t>점 </a:t>
            </a:r>
            <a:r>
              <a:rPr lang="en-US" altLang="ko-KR"/>
              <a:t>550</a:t>
            </a:r>
            <a:r>
              <a:rPr lang="ko-KR" altLang="en-US"/>
              <a:t>초 </a:t>
            </a:r>
            <a:r>
              <a:rPr lang="en-US" altLang="ko-KR"/>
              <a:t>VVV </a:t>
            </a:r>
            <a:r>
              <a:rPr lang="ko-KR" altLang="en-US"/>
              <a:t>뱃지</a:t>
            </a:r>
            <a:r>
              <a:rPr lang="en-US" altLang="ko-KR"/>
              <a:t>1</a:t>
            </a:r>
          </a:p>
          <a:p>
            <a:pPr algn="ctr"/>
            <a:r>
              <a:rPr lang="en-US" altLang="ko-KR"/>
              <a:t>3</a:t>
            </a:r>
            <a:r>
              <a:rPr lang="ko-KR" altLang="en-US"/>
              <a:t>등 </a:t>
            </a:r>
            <a:r>
              <a:rPr lang="en-US" altLang="ko-KR"/>
              <a:t>: 180</a:t>
            </a:r>
            <a:r>
              <a:rPr lang="ko-KR" altLang="en-US"/>
              <a:t>점 </a:t>
            </a:r>
            <a:r>
              <a:rPr lang="en-US" altLang="ko-KR"/>
              <a:t>540</a:t>
            </a:r>
            <a:r>
              <a:rPr lang="ko-KR" altLang="en-US"/>
              <a:t>초 </a:t>
            </a:r>
            <a:r>
              <a:rPr lang="en-US" altLang="ko-KR"/>
              <a:t>CVV </a:t>
            </a:r>
            <a:r>
              <a:rPr lang="ko-KR" altLang="en-US"/>
              <a:t>뱃지</a:t>
            </a:r>
            <a:r>
              <a:rPr lang="en-US" altLang="ko-KR"/>
              <a:t>3</a:t>
            </a:r>
          </a:p>
          <a:p>
            <a:pPr algn="ctr"/>
            <a:r>
              <a:rPr lang="en-US" altLang="ko-KR"/>
              <a:t>4</a:t>
            </a:r>
            <a:r>
              <a:rPr lang="ko-KR" altLang="en-US"/>
              <a:t>등 </a:t>
            </a:r>
            <a:r>
              <a:rPr lang="en-US" altLang="ko-KR"/>
              <a:t>: 150</a:t>
            </a:r>
            <a:r>
              <a:rPr lang="ko-KR" altLang="en-US"/>
              <a:t>점 </a:t>
            </a:r>
            <a:r>
              <a:rPr lang="en-US" altLang="ko-KR"/>
              <a:t>110</a:t>
            </a:r>
            <a:r>
              <a:rPr lang="ko-KR" altLang="en-US"/>
              <a:t>초 </a:t>
            </a:r>
            <a:r>
              <a:rPr lang="en-US" altLang="ko-KR"/>
              <a:t>DSA </a:t>
            </a:r>
            <a:r>
              <a:rPr lang="ko-KR" altLang="en-US"/>
              <a:t>뱃지</a:t>
            </a:r>
            <a:r>
              <a:rPr lang="en-US" altLang="ko-KR"/>
              <a:t>43</a:t>
            </a:r>
          </a:p>
          <a:p>
            <a:pPr algn="ctr"/>
            <a:r>
              <a:rPr lang="en-US" altLang="ko-KR"/>
              <a:t>5</a:t>
            </a:r>
            <a:r>
              <a:rPr lang="ko-KR" altLang="en-US"/>
              <a:t>등 </a:t>
            </a:r>
            <a:r>
              <a:rPr lang="en-US" altLang="ko-KR"/>
              <a:t>: 100</a:t>
            </a:r>
            <a:r>
              <a:rPr lang="ko-KR" altLang="en-US"/>
              <a:t>점 </a:t>
            </a:r>
            <a:r>
              <a:rPr lang="en-US" altLang="ko-KR"/>
              <a:t>300</a:t>
            </a:r>
            <a:r>
              <a:rPr lang="ko-KR" altLang="en-US"/>
              <a:t>초 </a:t>
            </a:r>
            <a:r>
              <a:rPr lang="en-US" altLang="ko-KR"/>
              <a:t>FSA </a:t>
            </a:r>
            <a:r>
              <a:rPr lang="ko-KR" altLang="en-US"/>
              <a:t>뱃지</a:t>
            </a:r>
            <a:r>
              <a:rPr lang="en-US" altLang="ko-KR"/>
              <a:t>12</a:t>
            </a:r>
          </a:p>
          <a:p>
            <a:pPr algn="ctr"/>
            <a:r>
              <a:rPr lang="en-US" altLang="ko-KR"/>
              <a:t>29</a:t>
            </a:r>
            <a:r>
              <a:rPr lang="ko-KR" altLang="en-US"/>
              <a:t>등 </a:t>
            </a:r>
            <a:r>
              <a:rPr lang="en-US" altLang="ko-KR"/>
              <a:t>: 78</a:t>
            </a:r>
            <a:r>
              <a:rPr lang="ko-KR" altLang="en-US"/>
              <a:t>점 </a:t>
            </a:r>
            <a:r>
              <a:rPr lang="en-US" altLang="ko-KR"/>
              <a:t>102</a:t>
            </a:r>
            <a:r>
              <a:rPr lang="ko-KR" altLang="en-US"/>
              <a:t>초 </a:t>
            </a:r>
            <a:r>
              <a:rPr lang="en-US" altLang="ko-KR"/>
              <a:t>AAA </a:t>
            </a:r>
            <a:r>
              <a:rPr lang="ko-KR" altLang="en-US"/>
              <a:t>뱃지</a:t>
            </a:r>
            <a:r>
              <a:rPr lang="en-US" altLang="ko-KR"/>
              <a:t>11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7574AE-C2F9-453D-8110-822A53F669DD}"/>
              </a:ext>
            </a:extLst>
          </p:cNvPr>
          <p:cNvSpPr/>
          <p:nvPr/>
        </p:nvSpPr>
        <p:spPr>
          <a:xfrm>
            <a:off x="5886451" y="3276600"/>
            <a:ext cx="2685171" cy="2969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랭킹기준</a:t>
            </a:r>
          </a:p>
        </p:txBody>
      </p:sp>
    </p:spTree>
    <p:extLst>
      <p:ext uri="{BB962C8B-B14F-4D97-AF65-F5344CB8AC3E}">
        <p14:creationId xmlns:p14="http://schemas.microsoft.com/office/powerpoint/2010/main" val="298885877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- </a:t>
                      </a:r>
                      <a:r>
                        <a:rPr lang="ko-KR" altLang="en-US" sz="1600"/>
                        <a:t>게임시작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스토리모드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튜토리얼과 함께 과제</a:t>
                      </a:r>
                      <a:r>
                        <a:rPr lang="en-US" altLang="ko-KR" sz="1200"/>
                        <a:t>/</a:t>
                      </a:r>
                      <a:r>
                        <a:rPr lang="ko-KR" altLang="en-US" sz="1200"/>
                        <a:t>상황이 주어지고 단계별로 해결해 뱃지 등을 얻는다</a:t>
                      </a:r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순위모드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최고 점수를 최소 시간에 내어 손수건을 가장 잘 만든 사람을 가린다 </a:t>
                      </a:r>
                      <a:r>
                        <a:rPr lang="en-US" altLang="ko-KR" sz="1200"/>
                        <a:t>&gt; </a:t>
                      </a:r>
                      <a:r>
                        <a:rPr lang="ko-KR" altLang="en-US" sz="1200"/>
                        <a:t>랭킹등록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타이틀화면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게임시작 클릭시 스토리모드 또는 순위모드로 진입할 수 있는 선택창이 나타나고 </a:t>
                      </a:r>
                      <a:r>
                        <a:rPr lang="en-US" altLang="ko-KR" sz="1200"/>
                        <a:t>X</a:t>
                      </a:r>
                      <a:r>
                        <a:rPr lang="ko-KR" altLang="en-US" sz="1200"/>
                        <a:t>를 누르면 다시 타이틀화면으로 돌아간다</a:t>
                      </a:r>
                      <a:r>
                        <a:rPr lang="en-US" altLang="ko-KR" sz="12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494106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해당 화면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게임시작 화면 종료 버튼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B12B45-179E-42C0-B71B-D9BE96FC65FE}"/>
              </a:ext>
            </a:extLst>
          </p:cNvPr>
          <p:cNvSpPr/>
          <p:nvPr/>
        </p:nvSpPr>
        <p:spPr>
          <a:xfrm>
            <a:off x="2250831" y="2574388"/>
            <a:ext cx="6260123" cy="37420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9D9A7C-ADBB-4F78-A43F-BE397F737BC0}"/>
              </a:ext>
            </a:extLst>
          </p:cNvPr>
          <p:cNvSpPr/>
          <p:nvPr/>
        </p:nvSpPr>
        <p:spPr>
          <a:xfrm>
            <a:off x="2883877" y="2847340"/>
            <a:ext cx="2264898" cy="3196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스토리모드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EC84561-D94F-4362-84E3-CCFFEBE37A5B}"/>
              </a:ext>
            </a:extLst>
          </p:cNvPr>
          <p:cNvSpPr/>
          <p:nvPr/>
        </p:nvSpPr>
        <p:spPr>
          <a:xfrm>
            <a:off x="5697415" y="2796149"/>
            <a:ext cx="2264898" cy="3196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순위모드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21DD96-0CA6-4346-85C1-A63F1935AB29}"/>
              </a:ext>
            </a:extLst>
          </p:cNvPr>
          <p:cNvSpPr/>
          <p:nvPr/>
        </p:nvSpPr>
        <p:spPr>
          <a:xfrm>
            <a:off x="8142653" y="2605649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879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타이틀화면 </a:t>
                      </a:r>
                      <a:r>
                        <a:rPr lang="en-US" altLang="ko-KR" sz="1600"/>
                        <a:t>– </a:t>
                      </a:r>
                      <a:r>
                        <a:rPr lang="ko-KR" altLang="en-US" sz="1600"/>
                        <a:t>게임시작 </a:t>
                      </a:r>
                      <a:r>
                        <a:rPr lang="en-US" altLang="ko-KR" sz="1600"/>
                        <a:t>- </a:t>
                      </a:r>
                      <a:r>
                        <a:rPr lang="ko-KR" altLang="en-US" sz="1600"/>
                        <a:t>스토리모드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챕터 </a:t>
                      </a:r>
                      <a:r>
                        <a:rPr lang="en-US" altLang="ko-KR" sz="1200"/>
                        <a:t>1:</a:t>
                      </a:r>
                      <a:r>
                        <a:rPr lang="ko-KR" altLang="en-US" sz="1200"/>
                        <a:t> 엄마의 네모난 손수건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성공 시 뱃지 </a:t>
                      </a:r>
                      <a:r>
                        <a:rPr lang="en-US" altLang="ko-KR" sz="1200"/>
                        <a:t>1</a:t>
                      </a:r>
                      <a:r>
                        <a:rPr lang="ko-KR" altLang="en-US" sz="1200"/>
                        <a:t>개</a:t>
                      </a:r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챕터 </a:t>
                      </a:r>
                      <a:r>
                        <a:rPr lang="en-US" altLang="ko-KR" sz="1200"/>
                        <a:t>2:</a:t>
                      </a:r>
                      <a:r>
                        <a:rPr lang="ko-KR" altLang="en-US" sz="1200"/>
                        <a:t> 아빠의 네모난 손수건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성공 시 뱃지 </a:t>
                      </a:r>
                      <a:r>
                        <a:rPr lang="en-US" altLang="ko-KR" sz="1200"/>
                        <a:t>2</a:t>
                      </a:r>
                      <a:r>
                        <a:rPr lang="ko-KR" altLang="en-US" sz="1200"/>
                        <a:t>개</a:t>
                      </a:r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챕터 </a:t>
                      </a:r>
                      <a:r>
                        <a:rPr lang="en-US" altLang="ko-KR" sz="1200"/>
                        <a:t>3:</a:t>
                      </a:r>
                      <a:r>
                        <a:rPr lang="ko-KR" altLang="en-US" sz="1200"/>
                        <a:t> 친구의 네모난 손수건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성공 시 뱃지 </a:t>
                      </a:r>
                      <a:r>
                        <a:rPr lang="en-US" altLang="ko-KR" sz="1200"/>
                        <a:t>3</a:t>
                      </a:r>
                      <a:r>
                        <a:rPr lang="ko-KR" altLang="en-US" sz="1200"/>
                        <a:t>개</a:t>
                      </a:r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챕터 </a:t>
                      </a:r>
                      <a:r>
                        <a:rPr lang="en-US" altLang="ko-KR" sz="1200"/>
                        <a:t>4:</a:t>
                      </a:r>
                      <a:r>
                        <a:rPr lang="ko-KR" altLang="en-US" sz="1200"/>
                        <a:t> 선생님의 네모난 손수건 </a:t>
                      </a:r>
                      <a:r>
                        <a:rPr lang="en-US" altLang="ko-KR" sz="1200"/>
                        <a:t>–</a:t>
                      </a:r>
                      <a:r>
                        <a:rPr lang="ko-KR" altLang="en-US" sz="1200"/>
                        <a:t> 성공 시 뱃지 </a:t>
                      </a:r>
                      <a:r>
                        <a:rPr lang="en-US" altLang="ko-KR" sz="1200"/>
                        <a:t>4</a:t>
                      </a:r>
                      <a:r>
                        <a:rPr lang="ko-KR" altLang="en-US" sz="120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  <a:p>
                      <a:pPr latinLnBrk="1"/>
                      <a:r>
                        <a:rPr lang="ko-KR" altLang="en-US" sz="1200"/>
                        <a:t>스토리모드 </a:t>
                      </a:r>
                      <a:r>
                        <a:rPr lang="en-US" altLang="ko-KR" sz="1200"/>
                        <a:t>– </a:t>
                      </a:r>
                      <a:r>
                        <a:rPr lang="ko-KR" altLang="en-US" sz="1200"/>
                        <a:t>각 단계를 클리어해야 다음 단계가 열리며 넘어간다</a:t>
                      </a:r>
                      <a:r>
                        <a:rPr lang="en-US" altLang="ko-KR" sz="12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DEED40-18D3-4C6C-BEB3-D7EADBD53871}"/>
              </a:ext>
            </a:extLst>
          </p:cNvPr>
          <p:cNvSpPr/>
          <p:nvPr/>
        </p:nvSpPr>
        <p:spPr>
          <a:xfrm>
            <a:off x="6413500" y="1494106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해당 화면</a:t>
            </a:r>
            <a:endParaRPr lang="en-US" altLang="ko-KR" sz="120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게임시작 화면 종료 버튼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DB12B45-179E-42C0-B71B-D9BE96FC65FE}"/>
              </a:ext>
            </a:extLst>
          </p:cNvPr>
          <p:cNvSpPr/>
          <p:nvPr/>
        </p:nvSpPr>
        <p:spPr>
          <a:xfrm>
            <a:off x="2250831" y="2574388"/>
            <a:ext cx="6260123" cy="37420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9D9A7C-ADBB-4F78-A43F-BE397F737BC0}"/>
              </a:ext>
            </a:extLst>
          </p:cNvPr>
          <p:cNvSpPr/>
          <p:nvPr/>
        </p:nvSpPr>
        <p:spPr>
          <a:xfrm>
            <a:off x="2883877" y="2847340"/>
            <a:ext cx="1716258" cy="581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스토리모드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821DD96-0CA6-4346-85C1-A63F1935AB29}"/>
              </a:ext>
            </a:extLst>
          </p:cNvPr>
          <p:cNvSpPr/>
          <p:nvPr/>
        </p:nvSpPr>
        <p:spPr>
          <a:xfrm>
            <a:off x="8142653" y="2605649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5148C-8402-4343-9E2F-B9240C8B896C}"/>
              </a:ext>
            </a:extLst>
          </p:cNvPr>
          <p:cNvSpPr/>
          <p:nvPr/>
        </p:nvSpPr>
        <p:spPr>
          <a:xfrm>
            <a:off x="2705100" y="3755878"/>
            <a:ext cx="1135380" cy="1948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챕터 </a:t>
            </a:r>
            <a:r>
              <a:rPr lang="en-US" altLang="ko-KR"/>
              <a:t>1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엄마께</a:t>
            </a:r>
            <a:endParaRPr lang="en-US" altLang="ko-KR"/>
          </a:p>
          <a:p>
            <a:pPr algn="ctr"/>
            <a:r>
              <a:rPr lang="ko-KR" altLang="en-US"/>
              <a:t>네모난 </a:t>
            </a:r>
            <a:endParaRPr lang="en-US" altLang="ko-KR"/>
          </a:p>
          <a:p>
            <a:pPr algn="ctr"/>
            <a:r>
              <a:rPr lang="ko-KR" altLang="en-US"/>
              <a:t>손수건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5EC00A-0231-410D-9A31-7516CB7D9202}"/>
              </a:ext>
            </a:extLst>
          </p:cNvPr>
          <p:cNvSpPr/>
          <p:nvPr/>
        </p:nvSpPr>
        <p:spPr>
          <a:xfrm>
            <a:off x="4032445" y="3770044"/>
            <a:ext cx="1135380" cy="1948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챕터 </a:t>
            </a:r>
            <a:r>
              <a:rPr lang="en-US" altLang="ko-KR"/>
              <a:t>2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아빠께</a:t>
            </a:r>
            <a:endParaRPr lang="en-US" altLang="ko-KR"/>
          </a:p>
          <a:p>
            <a:pPr algn="ctr"/>
            <a:r>
              <a:rPr lang="ko-KR" altLang="en-US"/>
              <a:t>네모난 손수건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F24B9F-1291-4DAF-B1D7-02FB645B8924}"/>
              </a:ext>
            </a:extLst>
          </p:cNvPr>
          <p:cNvSpPr/>
          <p:nvPr/>
        </p:nvSpPr>
        <p:spPr>
          <a:xfrm>
            <a:off x="5380892" y="3755877"/>
            <a:ext cx="1135380" cy="1948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챕터 </a:t>
            </a:r>
            <a:r>
              <a:rPr lang="en-US" altLang="ko-KR"/>
              <a:t>3</a:t>
            </a:r>
          </a:p>
          <a:p>
            <a:pPr algn="ctr"/>
            <a:endParaRPr lang="en-US" altLang="ko-KR"/>
          </a:p>
          <a:p>
            <a:pPr algn="ctr"/>
            <a:r>
              <a:rPr lang="ko-KR" altLang="en-US"/>
              <a:t>친구에게</a:t>
            </a:r>
            <a:endParaRPr lang="en-US" altLang="ko-KR"/>
          </a:p>
          <a:p>
            <a:pPr algn="ctr"/>
            <a:r>
              <a:rPr lang="ko-KR" altLang="en-US"/>
              <a:t>네모난 손수건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CF32598-0978-4F83-954D-25D53ADA7037}"/>
              </a:ext>
            </a:extLst>
          </p:cNvPr>
          <p:cNvSpPr/>
          <p:nvPr/>
        </p:nvSpPr>
        <p:spPr>
          <a:xfrm>
            <a:off x="6729339" y="3755876"/>
            <a:ext cx="1135380" cy="1948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최종</a:t>
            </a:r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ko-KR" altLang="en-US"/>
              <a:t>선생님께</a:t>
            </a:r>
            <a:endParaRPr lang="en-US" altLang="ko-KR"/>
          </a:p>
          <a:p>
            <a:pPr algn="ctr"/>
            <a:r>
              <a:rPr lang="ko-KR" altLang="en-US"/>
              <a:t>네모난</a:t>
            </a:r>
            <a:endParaRPr lang="en-US" altLang="ko-KR"/>
          </a:p>
          <a:p>
            <a:pPr algn="ctr"/>
            <a:r>
              <a:rPr lang="ko-KR" altLang="en-US"/>
              <a:t>손수건</a:t>
            </a:r>
          </a:p>
        </p:txBody>
      </p:sp>
    </p:spTree>
    <p:extLst>
      <p:ext uri="{BB962C8B-B14F-4D97-AF65-F5344CB8AC3E}">
        <p14:creationId xmlns:p14="http://schemas.microsoft.com/office/powerpoint/2010/main" val="156259464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게임시작화면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스토리모드나 순위모드 모두 게임화면은 동일하다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좌측 상단은 목숨이며 시간 안에 실패하면 차감된다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만족도 게이지 등으로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초 제한에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안에 해결하면 </a:t>
                      </a:r>
                      <a:r>
                        <a:rPr lang="ko-KR" altLang="en-US" sz="1200" dirty="0" err="1"/>
                        <a:t>차올라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점수가 두배 </a:t>
                      </a:r>
                      <a:r>
                        <a:rPr lang="ko-KR" altLang="en-US" sz="1200" dirty="0" err="1"/>
                        <a:t>오른다던가</a:t>
                      </a:r>
                      <a:r>
                        <a:rPr lang="ko-KR" altLang="en-US" sz="1200" dirty="0"/>
                        <a:t> 하는 게임적 요소가 추가되면 좋겠다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학습목표가 </a:t>
                      </a:r>
                      <a:r>
                        <a:rPr lang="ko-KR" altLang="en-US" sz="1200" dirty="0" err="1"/>
                        <a:t>넓이계산이므로</a:t>
                      </a:r>
                      <a:r>
                        <a:rPr lang="ko-KR" altLang="en-US" sz="1200" dirty="0"/>
                        <a:t> 넓이를 점수요소로 만들어도 좋겠다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보색인 오렌지색을 쓰면 자연스럽고 가시성이 좋아 보인다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도형 위를 </a:t>
                      </a:r>
                      <a:r>
                        <a:rPr lang="en-US" altLang="ko-KR" sz="1200" dirty="0"/>
                        <a:t>hover</a:t>
                      </a:r>
                      <a:r>
                        <a:rPr lang="ko-KR" altLang="en-US" sz="1200" dirty="0"/>
                        <a:t>할 때 색이 바뀐다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이를 클릭하면 도형의 꼭지점에 둥그런 양방향 화살표가 나타나고 이를 클릭해서 회전시킬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도형을 드래그해서 움직일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도형의 변 위를 </a:t>
                      </a:r>
                      <a:r>
                        <a:rPr lang="en-US" altLang="ko-KR" sz="1200" dirty="0"/>
                        <a:t>hover</a:t>
                      </a:r>
                      <a:r>
                        <a:rPr lang="ko-KR" altLang="en-US" sz="1200" dirty="0"/>
                        <a:t>할 때 변이 활성화되어 클릭할 수 있는 점이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 이상 나타난다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한 점을 클릭하면 색이 노랗게 바뀌고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다른 점이 없어지며 회전 가능한 점선이 나타난다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93915-79F6-4E97-9E43-C9D8A5B989BE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버튼 기타 </a:t>
            </a:r>
            <a:r>
              <a:rPr lang="en-US" altLang="ko-KR" sz="1200">
                <a:solidFill>
                  <a:schemeClr val="tx1"/>
                </a:solidFill>
              </a:rPr>
              <a:t>UI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용도에 맞는 커서 디자인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FD0ABD9B-81B7-4D47-9CA9-FAA7495387DF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58110" y="375120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5282800" y="373463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[U] 64">
            <a:extLst>
              <a:ext uri="{FF2B5EF4-FFF2-40B4-BE49-F238E27FC236}">
                <a16:creationId xmlns:a16="http://schemas.microsoft.com/office/drawing/2014/main" id="{A8C1776A-9142-D340-AE6D-85F2D7ED74E3}"/>
              </a:ext>
            </a:extLst>
          </p:cNvPr>
          <p:cNvCxnSpPr>
            <a:cxnSpLocks/>
          </p:cNvCxnSpPr>
          <p:nvPr/>
        </p:nvCxnSpPr>
        <p:spPr>
          <a:xfrm flipV="1">
            <a:off x="3879968" y="4478803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A7F277DD-FC19-C243-8B98-B8BDD6446E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5341" y="4842682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EA4DBBFB-AE30-734A-8597-8333C6C3A3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5583" y="5468430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AB0320A-E787-0E42-8F3E-16E64FC23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824" y="5049281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pic>
        <p:nvPicPr>
          <p:cNvPr id="10" name="그래픽 9" descr="스피커">
            <a:extLst>
              <a:ext uri="{FF2B5EF4-FFF2-40B4-BE49-F238E27FC236}">
                <a16:creationId xmlns:a16="http://schemas.microsoft.com/office/drawing/2014/main" id="{32F211D3-769C-49B7-97A6-0E439EB53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487774F-EEBA-F848-9988-8672DDE06BD7}"/>
              </a:ext>
            </a:extLst>
          </p:cNvPr>
          <p:cNvCxnSpPr>
            <a:cxnSpLocks/>
            <a:stCxn id="35" idx="0"/>
            <a:endCxn id="35" idx="4"/>
          </p:cNvCxnSpPr>
          <p:nvPr/>
        </p:nvCxnSpPr>
        <p:spPr>
          <a:xfrm>
            <a:off x="4462310" y="3399127"/>
            <a:ext cx="922507" cy="38173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ABB7B25-7609-1C4D-9558-E206B8B8368F}"/>
              </a:ext>
            </a:extLst>
          </p:cNvPr>
          <p:cNvSpPr/>
          <p:nvPr/>
        </p:nvSpPr>
        <p:spPr>
          <a:xfrm>
            <a:off x="4989184" y="3602665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FC16AA-A8DD-D042-AF63-4FCAEFD8AD4A}"/>
              </a:ext>
            </a:extLst>
          </p:cNvPr>
          <p:cNvSpPr/>
          <p:nvPr/>
        </p:nvSpPr>
        <p:spPr>
          <a:xfrm>
            <a:off x="4596313" y="3446255"/>
            <a:ext cx="60323" cy="603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20E5FC5-CE64-CE42-9DA1-D4EC3AAE41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82" y="3624931"/>
            <a:ext cx="179439" cy="1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160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게임시작화면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스토리모드나 순위모드 모두 게임화면은 동일하다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좌측 상단은 목숨이며 시간 안에 실패하면 차감된다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만족도 게이지 등으로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초 제한에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안에 해결하면 </a:t>
                      </a:r>
                      <a:r>
                        <a:rPr lang="ko-KR" altLang="en-US" sz="1200" dirty="0" err="1"/>
                        <a:t>차올라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점수가 두배 </a:t>
                      </a:r>
                      <a:r>
                        <a:rPr lang="ko-KR" altLang="en-US" sz="1200" dirty="0" err="1"/>
                        <a:t>오른다던가</a:t>
                      </a:r>
                      <a:r>
                        <a:rPr lang="ko-KR" altLang="en-US" sz="1200" dirty="0"/>
                        <a:t> 하는 게임적 요소가 추가되면 좋겠다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학습목표가 </a:t>
                      </a:r>
                      <a:r>
                        <a:rPr lang="ko-KR" altLang="en-US" sz="1200" dirty="0" err="1"/>
                        <a:t>넓이계산이므로</a:t>
                      </a:r>
                      <a:r>
                        <a:rPr lang="ko-KR" altLang="en-US" sz="1200" dirty="0"/>
                        <a:t> 넓이를 점수요소로 만들어도 좋겠다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보색인 오렌지색을 쓰면 자연스럽고 가시성이 좋아 보인다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회전 가능한 점선이 나타나면 마우스를 움직일 때마다 따라서 움직인다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93915-79F6-4E97-9E43-C9D8A5B989BE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버튼 기타 </a:t>
            </a:r>
            <a:r>
              <a:rPr lang="en-US" altLang="ko-KR" sz="1200">
                <a:solidFill>
                  <a:schemeClr val="tx1"/>
                </a:solidFill>
              </a:rPr>
              <a:t>UI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용도에 맞는 커서 디자인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FD0ABD9B-81B7-4D47-9CA9-FAA7495387DF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58110" y="375120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5282800" y="373463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[U] 64">
            <a:extLst>
              <a:ext uri="{FF2B5EF4-FFF2-40B4-BE49-F238E27FC236}">
                <a16:creationId xmlns:a16="http://schemas.microsoft.com/office/drawing/2014/main" id="{A8C1776A-9142-D340-AE6D-85F2D7ED74E3}"/>
              </a:ext>
            </a:extLst>
          </p:cNvPr>
          <p:cNvCxnSpPr>
            <a:cxnSpLocks/>
          </p:cNvCxnSpPr>
          <p:nvPr/>
        </p:nvCxnSpPr>
        <p:spPr>
          <a:xfrm flipV="1">
            <a:off x="3879968" y="4478803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A7F277DD-FC19-C243-8B98-B8BDD6446E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5341" y="4842682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EA4DBBFB-AE30-734A-8597-8333C6C3A3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5583" y="5468430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AB0320A-E787-0E42-8F3E-16E64FC23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824" y="5049281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pic>
        <p:nvPicPr>
          <p:cNvPr id="10" name="그래픽 9" descr="스피커">
            <a:extLst>
              <a:ext uri="{FF2B5EF4-FFF2-40B4-BE49-F238E27FC236}">
                <a16:creationId xmlns:a16="http://schemas.microsoft.com/office/drawing/2014/main" id="{32F211D3-769C-49B7-97A6-0E439EB53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ABB7B25-7609-1C4D-9558-E206B8B8368F}"/>
              </a:ext>
            </a:extLst>
          </p:cNvPr>
          <p:cNvSpPr/>
          <p:nvPr/>
        </p:nvSpPr>
        <p:spPr>
          <a:xfrm>
            <a:off x="4989184" y="3602665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FA7BA57-FE5A-1B4D-9C8D-6E26392C6172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5040673" y="3399637"/>
            <a:ext cx="300848" cy="2118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873DCD8C-65D9-6B47-866B-C642982B3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92" y="3405198"/>
            <a:ext cx="179439" cy="1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697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게임시작화면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스토리모드나 순위모드 모두 게임화면은 동일하다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좌측 상단은 목숨이며 시간 안에 실패하면 차감된다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만족도 게이지 등으로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초 제한에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안에 해결하면 </a:t>
                      </a:r>
                      <a:r>
                        <a:rPr lang="ko-KR" altLang="en-US" sz="1200" dirty="0" err="1"/>
                        <a:t>차올라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점수가 두배 </a:t>
                      </a:r>
                      <a:r>
                        <a:rPr lang="ko-KR" altLang="en-US" sz="1200" dirty="0" err="1"/>
                        <a:t>오른다던가</a:t>
                      </a:r>
                      <a:r>
                        <a:rPr lang="ko-KR" altLang="en-US" sz="1200" dirty="0"/>
                        <a:t> 하는 게임적 요소가 추가되면 좋겠다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학습목표가 </a:t>
                      </a:r>
                      <a:r>
                        <a:rPr lang="ko-KR" altLang="en-US" sz="1200" dirty="0" err="1"/>
                        <a:t>넓이계산이므로</a:t>
                      </a:r>
                      <a:r>
                        <a:rPr lang="ko-KR" altLang="en-US" sz="1200" dirty="0"/>
                        <a:t> 넓이를 점수요소로 만들어도 좋겠다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보색인 오렌지색을 쓰면 자연스럽고 가시성이 좋아 보인다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 클릭한 변을 제외한 다른 변을 </a:t>
                      </a:r>
                      <a:r>
                        <a:rPr lang="en-US" altLang="ko-KR" sz="1200" dirty="0"/>
                        <a:t>hover</a:t>
                      </a:r>
                      <a:r>
                        <a:rPr lang="ko-KR" altLang="en-US" sz="1200" dirty="0"/>
                        <a:t>하면 활성화되면서 클릭할 수 있는 지점의 선택지가 나타난다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93915-79F6-4E97-9E43-C9D8A5B989BE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버튼 기타 </a:t>
            </a:r>
            <a:r>
              <a:rPr lang="en-US" altLang="ko-KR" sz="1200">
                <a:solidFill>
                  <a:schemeClr val="tx1"/>
                </a:solidFill>
              </a:rPr>
              <a:t>UI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용도에 맞는 커서 디자인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FD0ABD9B-81B7-4D47-9CA9-FAA7495387DF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58110" y="375120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5282800" y="373463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[U] 64">
            <a:extLst>
              <a:ext uri="{FF2B5EF4-FFF2-40B4-BE49-F238E27FC236}">
                <a16:creationId xmlns:a16="http://schemas.microsoft.com/office/drawing/2014/main" id="{A8C1776A-9142-D340-AE6D-85F2D7ED74E3}"/>
              </a:ext>
            </a:extLst>
          </p:cNvPr>
          <p:cNvCxnSpPr>
            <a:cxnSpLocks/>
          </p:cNvCxnSpPr>
          <p:nvPr/>
        </p:nvCxnSpPr>
        <p:spPr>
          <a:xfrm flipV="1">
            <a:off x="3879968" y="4478803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A7F277DD-FC19-C243-8B98-B8BDD6446E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5341" y="4842682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EA4DBBFB-AE30-734A-8597-8333C6C3A3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5583" y="5468430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AB0320A-E787-0E42-8F3E-16E64FC23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824" y="5049281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pic>
        <p:nvPicPr>
          <p:cNvPr id="10" name="그래픽 9" descr="스피커">
            <a:extLst>
              <a:ext uri="{FF2B5EF4-FFF2-40B4-BE49-F238E27FC236}">
                <a16:creationId xmlns:a16="http://schemas.microsoft.com/office/drawing/2014/main" id="{32F211D3-769C-49B7-97A6-0E439EB53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487774F-EEBA-F848-9988-8672DDE06BD7}"/>
              </a:ext>
            </a:extLst>
          </p:cNvPr>
          <p:cNvCxnSpPr>
            <a:cxnSpLocks/>
            <a:stCxn id="35" idx="2"/>
            <a:endCxn id="35" idx="4"/>
          </p:cNvCxnSpPr>
          <p:nvPr/>
        </p:nvCxnSpPr>
        <p:spPr>
          <a:xfrm flipV="1">
            <a:off x="4206290" y="3780861"/>
            <a:ext cx="1178527" cy="525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ABB7B25-7609-1C4D-9558-E206B8B8368F}"/>
              </a:ext>
            </a:extLst>
          </p:cNvPr>
          <p:cNvSpPr/>
          <p:nvPr/>
        </p:nvSpPr>
        <p:spPr>
          <a:xfrm>
            <a:off x="4989184" y="3602665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9A62E0E-05FD-4244-A83D-01DE1137DA40}"/>
              </a:ext>
            </a:extLst>
          </p:cNvPr>
          <p:cNvSpPr/>
          <p:nvPr/>
        </p:nvSpPr>
        <p:spPr>
          <a:xfrm>
            <a:off x="4433238" y="3894749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1</a:t>
            </a:r>
            <a:endParaRPr kumimoji="1" lang="ko-KR" altLang="en-US" sz="6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C90E8AC-7DF2-9245-9F78-14495FC6370E}"/>
              </a:ext>
            </a:extLst>
          </p:cNvPr>
          <p:cNvSpPr/>
          <p:nvPr/>
        </p:nvSpPr>
        <p:spPr>
          <a:xfrm>
            <a:off x="4849522" y="3873401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2</a:t>
            </a:r>
            <a:endParaRPr kumimoji="1" lang="ko-KR" altLang="en-US" sz="60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D4233D-7451-8348-8743-F043B2B19E74}"/>
              </a:ext>
            </a:extLst>
          </p:cNvPr>
          <p:cNvSpPr/>
          <p:nvPr/>
        </p:nvSpPr>
        <p:spPr>
          <a:xfrm>
            <a:off x="5129190" y="3862727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3</a:t>
            </a:r>
            <a:endParaRPr kumimoji="1" lang="ko-KR" altLang="en-US" sz="600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FA7BA57-FE5A-1B4D-9C8D-6E26392C6172}"/>
              </a:ext>
            </a:extLst>
          </p:cNvPr>
          <p:cNvCxnSpPr>
            <a:cxnSpLocks/>
            <a:stCxn id="14" idx="4"/>
          </p:cNvCxnSpPr>
          <p:nvPr/>
        </p:nvCxnSpPr>
        <p:spPr>
          <a:xfrm flipH="1">
            <a:off x="5015469" y="3662988"/>
            <a:ext cx="3877" cy="133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>
            <a:extLst>
              <a:ext uri="{FF2B5EF4-FFF2-40B4-BE49-F238E27FC236}">
                <a16:creationId xmlns:a16="http://schemas.microsoft.com/office/drawing/2014/main" id="{873DCD8C-65D9-6B47-866B-C642982B38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345" y="3789815"/>
            <a:ext cx="179439" cy="19398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2B593D0-870A-8C46-B967-C1C6F4CB9EE3}"/>
              </a:ext>
            </a:extLst>
          </p:cNvPr>
          <p:cNvSpPr/>
          <p:nvPr/>
        </p:nvSpPr>
        <p:spPr>
          <a:xfrm>
            <a:off x="4459412" y="3796361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9214C6-10AF-4748-8D45-4C1CA5BB7B74}"/>
              </a:ext>
            </a:extLst>
          </p:cNvPr>
          <p:cNvSpPr/>
          <p:nvPr/>
        </p:nvSpPr>
        <p:spPr>
          <a:xfrm>
            <a:off x="4886369" y="3775013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F80659-3C10-6B43-8630-B727140F8720}"/>
              </a:ext>
            </a:extLst>
          </p:cNvPr>
          <p:cNvSpPr/>
          <p:nvPr/>
        </p:nvSpPr>
        <p:spPr>
          <a:xfrm>
            <a:off x="5163891" y="376433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390431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게임시작화면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스토리모드나 순위모드 모두 게임화면은 동일하다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좌측 상단은 목숨이며 시간 안에 실패하면 차감된다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고객 만족도 게이지 등으로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초 제한에 </a:t>
                      </a:r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초 안에 해결하면 </a:t>
                      </a:r>
                      <a:r>
                        <a:rPr lang="ko-KR" altLang="en-US" sz="1200" dirty="0" err="1"/>
                        <a:t>차올라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점수가 두배 </a:t>
                      </a:r>
                      <a:r>
                        <a:rPr lang="ko-KR" altLang="en-US" sz="1200" dirty="0" err="1"/>
                        <a:t>오른다던가</a:t>
                      </a:r>
                      <a:r>
                        <a:rPr lang="ko-KR" altLang="en-US" sz="1200" dirty="0"/>
                        <a:t> 하는 게임적 요소가 추가되면 좋겠다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학습목표가 </a:t>
                      </a:r>
                      <a:r>
                        <a:rPr lang="ko-KR" altLang="en-US" sz="1200" dirty="0" err="1"/>
                        <a:t>넓이계산이므로</a:t>
                      </a:r>
                      <a:r>
                        <a:rPr lang="ko-KR" altLang="en-US" sz="1200" dirty="0"/>
                        <a:t> 넓이를 점수요소로 만들어도 좋겠다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보색인 오렌지색을 쓰면 자연스럽고 가시성이 좋아 보인다</a:t>
                      </a:r>
                      <a:r>
                        <a:rPr lang="en-US" altLang="ko-KR" sz="1200"/>
                        <a:t>.</a:t>
                      </a:r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선택지에 해당하는 점 중 하나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 또는 선택지 번호를 </a:t>
                      </a:r>
                      <a:r>
                        <a:rPr lang="en-US" altLang="ko-KR" sz="1200" dirty="0"/>
                        <a:t>hover</a:t>
                      </a:r>
                      <a:r>
                        <a:rPr lang="ko-KR" altLang="en-US" sz="1200" dirty="0"/>
                        <a:t>하면 커서가 가위 모양으로 바뀌고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클릭하면 분할된다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8493915-79F6-4E97-9E43-C9D8A5B989BE}"/>
              </a:ext>
            </a:extLst>
          </p:cNvPr>
          <p:cNvSpPr/>
          <p:nvPr/>
        </p:nvSpPr>
        <p:spPr>
          <a:xfrm>
            <a:off x="6413500" y="1193800"/>
            <a:ext cx="2882900" cy="723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200">
                <a:solidFill>
                  <a:schemeClr val="tx1"/>
                </a:solidFill>
              </a:rPr>
              <a:t>디자인 작업</a:t>
            </a:r>
            <a:r>
              <a:rPr lang="en-US" altLang="ko-KR" sz="1200">
                <a:solidFill>
                  <a:schemeClr val="tx1"/>
                </a:solidFill>
              </a:rPr>
              <a:t>: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버튼 기타 </a:t>
            </a:r>
            <a:r>
              <a:rPr lang="en-US" altLang="ko-KR" sz="1200">
                <a:solidFill>
                  <a:schemeClr val="tx1"/>
                </a:solidFill>
              </a:rPr>
              <a:t>UI</a:t>
            </a:r>
          </a:p>
          <a:p>
            <a:pPr marL="228600" indent="-228600">
              <a:buAutoNum type="arabicPeriod"/>
            </a:pPr>
            <a:r>
              <a:rPr lang="ko-KR" altLang="en-US" sz="1200">
                <a:solidFill>
                  <a:schemeClr val="tx1"/>
                </a:solidFill>
              </a:rPr>
              <a:t>용도에 맞는 커서 디자인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FD0ABD9B-81B7-4D47-9CA9-FAA7495387DF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58110" y="375120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5282800" y="373463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[U] 64">
            <a:extLst>
              <a:ext uri="{FF2B5EF4-FFF2-40B4-BE49-F238E27FC236}">
                <a16:creationId xmlns:a16="http://schemas.microsoft.com/office/drawing/2014/main" id="{A8C1776A-9142-D340-AE6D-85F2D7ED74E3}"/>
              </a:ext>
            </a:extLst>
          </p:cNvPr>
          <p:cNvCxnSpPr>
            <a:cxnSpLocks/>
          </p:cNvCxnSpPr>
          <p:nvPr/>
        </p:nvCxnSpPr>
        <p:spPr>
          <a:xfrm flipV="1">
            <a:off x="3879968" y="4478803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A7F277DD-FC19-C243-8B98-B8BDD6446E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5341" y="4842682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EA4DBBFB-AE30-734A-8597-8333C6C3A3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5583" y="5468430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AB0320A-E787-0E42-8F3E-16E64FC23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824" y="5049281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pic>
        <p:nvPicPr>
          <p:cNvPr id="10" name="그래픽 9" descr="스피커">
            <a:extLst>
              <a:ext uri="{FF2B5EF4-FFF2-40B4-BE49-F238E27FC236}">
                <a16:creationId xmlns:a16="http://schemas.microsoft.com/office/drawing/2014/main" id="{32F211D3-769C-49B7-97A6-0E439EB53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487774F-EEBA-F848-9988-8672DDE06BD7}"/>
              </a:ext>
            </a:extLst>
          </p:cNvPr>
          <p:cNvCxnSpPr>
            <a:cxnSpLocks/>
            <a:stCxn id="35" idx="2"/>
            <a:endCxn id="35" idx="4"/>
          </p:cNvCxnSpPr>
          <p:nvPr/>
        </p:nvCxnSpPr>
        <p:spPr>
          <a:xfrm flipV="1">
            <a:off x="4206290" y="3780861"/>
            <a:ext cx="1178527" cy="5256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ABB7B25-7609-1C4D-9558-E206B8B8368F}"/>
              </a:ext>
            </a:extLst>
          </p:cNvPr>
          <p:cNvSpPr/>
          <p:nvPr/>
        </p:nvSpPr>
        <p:spPr>
          <a:xfrm>
            <a:off x="4989184" y="3602665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B593D0-870A-8C46-B967-C1C6F4CB9EE3}"/>
              </a:ext>
            </a:extLst>
          </p:cNvPr>
          <p:cNvSpPr/>
          <p:nvPr/>
        </p:nvSpPr>
        <p:spPr>
          <a:xfrm>
            <a:off x="4459412" y="3796361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9214C6-10AF-4748-8D45-4C1CA5BB7B74}"/>
              </a:ext>
            </a:extLst>
          </p:cNvPr>
          <p:cNvSpPr/>
          <p:nvPr/>
        </p:nvSpPr>
        <p:spPr>
          <a:xfrm>
            <a:off x="4886369" y="3775013"/>
            <a:ext cx="50080" cy="50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F80659-3C10-6B43-8630-B727140F8720}"/>
              </a:ext>
            </a:extLst>
          </p:cNvPr>
          <p:cNvSpPr/>
          <p:nvPr/>
        </p:nvSpPr>
        <p:spPr>
          <a:xfrm>
            <a:off x="5163891" y="376433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453217C-7735-9649-8B9F-9C1D441AAE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9828">
            <a:off x="4783739" y="3829780"/>
            <a:ext cx="227035" cy="234063"/>
          </a:xfrm>
          <a:prstGeom prst="rect">
            <a:avLst/>
          </a:prstGeom>
        </p:spPr>
      </p:pic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FA7BA57-FE5A-1B4D-9C8D-6E26392C6172}"/>
              </a:ext>
            </a:extLst>
          </p:cNvPr>
          <p:cNvCxnSpPr>
            <a:cxnSpLocks/>
          </p:cNvCxnSpPr>
          <p:nvPr/>
        </p:nvCxnSpPr>
        <p:spPr>
          <a:xfrm flipH="1">
            <a:off x="4914224" y="3662988"/>
            <a:ext cx="82897" cy="1370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삼각형 36">
            <a:hlinkClick r:id="rId5" action="ppaction://hlinksldjump"/>
            <a:extLst>
              <a:ext uri="{FF2B5EF4-FFF2-40B4-BE49-F238E27FC236}">
                <a16:creationId xmlns:a16="http://schemas.microsoft.com/office/drawing/2014/main" id="{73257FB2-0E39-5646-A801-FC236BBF5CA6}"/>
              </a:ext>
            </a:extLst>
          </p:cNvPr>
          <p:cNvSpPr/>
          <p:nvPr/>
        </p:nvSpPr>
        <p:spPr>
          <a:xfrm rot="5400000">
            <a:off x="11719787" y="6325633"/>
            <a:ext cx="344728" cy="115910"/>
          </a:xfrm>
          <a:prstGeom prst="triangl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18903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게임시작화면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되돌리기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버튼은 실수를 한 단계 </a:t>
                      </a:r>
                      <a:r>
                        <a:rPr lang="ko-KR" altLang="en-US" sz="1200" dirty="0" err="1"/>
                        <a:t>원상복구한다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전체모드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회전모드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이동모드</a:t>
                      </a:r>
                      <a:r>
                        <a:rPr lang="en-US" altLang="ko-KR" sz="1200" dirty="0"/>
                        <a:t>: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전체모드는 회전과 이동이 </a:t>
                      </a:r>
                      <a:r>
                        <a:rPr lang="ko-KR" altLang="en-US" sz="1200" dirty="0" err="1"/>
                        <a:t>둘다</a:t>
                      </a:r>
                      <a:r>
                        <a:rPr lang="ko-KR" altLang="en-US" sz="1200" dirty="0"/>
                        <a:t> 가능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회전모드는 회전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이동모드는 이동만 가능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버튼을 누를 때마다 모드를 </a:t>
                      </a:r>
                      <a:r>
                        <a:rPr lang="ko-KR" altLang="en-US" sz="1200" dirty="0" err="1"/>
                        <a:t>바꿀수</a:t>
                      </a:r>
                      <a:r>
                        <a:rPr lang="ko-KR" altLang="en-US" sz="1200" dirty="0"/>
                        <a:t> 있음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교체하기</a:t>
                      </a:r>
                      <a:r>
                        <a:rPr lang="en-US" altLang="ko-KR" sz="1200" dirty="0"/>
                        <a:t>&gt; 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n</a:t>
                      </a:r>
                      <a:r>
                        <a:rPr lang="ko-KR" altLang="en-US" sz="1200" dirty="0"/>
                        <a:t>회 가능하다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8">
            <a:extLst>
              <a:ext uri="{FF2B5EF4-FFF2-40B4-BE49-F238E27FC236}">
                <a16:creationId xmlns:a16="http://schemas.microsoft.com/office/drawing/2014/main" id="{FD0ABD9B-81B7-4D47-9CA9-FAA7495387DF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58110" y="375120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5282800" y="373463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구부러진 연결선[U] 64">
            <a:extLst>
              <a:ext uri="{FF2B5EF4-FFF2-40B4-BE49-F238E27FC236}">
                <a16:creationId xmlns:a16="http://schemas.microsoft.com/office/drawing/2014/main" id="{A8C1776A-9142-D340-AE6D-85F2D7ED74E3}"/>
              </a:ext>
            </a:extLst>
          </p:cNvPr>
          <p:cNvCxnSpPr>
            <a:cxnSpLocks/>
          </p:cNvCxnSpPr>
          <p:nvPr/>
        </p:nvCxnSpPr>
        <p:spPr>
          <a:xfrm flipV="1">
            <a:off x="3879968" y="4478803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A7F277DD-FC19-C243-8B98-B8BDD6446E9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75341" y="4842682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EA4DBBFB-AE30-734A-8597-8333C6C3A32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5583" y="5468430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AB0320A-E787-0E42-8F3E-16E64FC234D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824" y="5049281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pic>
        <p:nvPicPr>
          <p:cNvPr id="10" name="그래픽 9" descr="스피커">
            <a:extLst>
              <a:ext uri="{FF2B5EF4-FFF2-40B4-BE49-F238E27FC236}">
                <a16:creationId xmlns:a16="http://schemas.microsoft.com/office/drawing/2014/main" id="{32F211D3-769C-49B7-97A6-0E439EB537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549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Our Project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학생들이 쉽고 재미있게 체득하기 위한 </a:t>
            </a:r>
            <a:r>
              <a:rPr lang="en-US" altLang="ko-KR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Gamification Content </a:t>
            </a:r>
            <a:r>
              <a:rPr lang="ko-KR" altLang="en-US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57244" y="1626618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3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2DF3700-F15E-354B-AE51-C472B8C70ACF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1857648-F764-ED4D-B6C1-17C7679DD1D6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401A9C8-7532-004B-B1C3-0FF9DA2DD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96" y="2310632"/>
            <a:ext cx="6698974" cy="312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 중 화면 </a:t>
                      </a:r>
                      <a:r>
                        <a:rPr lang="en-US" altLang="ko-KR" sz="1600"/>
                        <a:t>–</a:t>
                      </a:r>
                      <a:r>
                        <a:rPr lang="ko-KR" altLang="en-US" sz="1600"/>
                        <a:t> 바느질하기</a:t>
                      </a:r>
                      <a:r>
                        <a:rPr lang="en-US" altLang="ko-KR" sz="1600"/>
                        <a:t>(</a:t>
                      </a:r>
                      <a:r>
                        <a:rPr lang="ko-KR" altLang="en-US" sz="1600"/>
                        <a:t>꿰매기</a:t>
                      </a:r>
                      <a:r>
                        <a:rPr lang="en-US" altLang="ko-KR" sz="1600"/>
                        <a:t>?)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서로 맞닿을 변의 거리가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픽셀 이하이며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두 변의 각도가 </a:t>
                      </a:r>
                      <a:r>
                        <a:rPr lang="en-US" altLang="ko-KR" sz="1200"/>
                        <a:t>n</a:t>
                      </a:r>
                      <a:r>
                        <a:rPr lang="ko-KR" altLang="en-US" sz="1200"/>
                        <a:t>도 이하로 차이가 나고 그 길이가 같으면 바느질을 할 수 있다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바느질이 가능해지면 자동으로 바느질하기 버튼이 뜨고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이를 클릭할 수 있다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r>
                        <a:rPr lang="ko-KR" altLang="en-US" sz="1200"/>
                        <a:t>바느질을 하게 되면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두 도형이 합쳐지고 오렌지색 도형이 파란색 도형으로 바뀌게 된다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latinLnBrk="1"/>
                      <a:r>
                        <a:rPr lang="ko-KR" altLang="en-US" sz="1200"/>
                        <a:t>실제로 바늘과 실 일러스트가 나타나도 괜찮을 것 같다</a:t>
                      </a:r>
                      <a:endParaRPr lang="en-US" alt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바느질하기 기능을 채택한다고 </a:t>
                      </a:r>
                      <a:r>
                        <a:rPr lang="ko-KR" altLang="en-US" sz="1200" dirty="0" err="1"/>
                        <a:t>했을때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몇 픽셀 이하로 닿았을 때 바느질이 가능한지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각도가 몇 도 이하로 </a:t>
                      </a:r>
                      <a:r>
                        <a:rPr lang="ko-KR" altLang="en-US" sz="1200" dirty="0" err="1"/>
                        <a:t>차이날</a:t>
                      </a:r>
                      <a:r>
                        <a:rPr lang="ko-KR" altLang="en-US" sz="1200" dirty="0"/>
                        <a:t> 때 바느질이 가능한지 정한다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sp>
        <p:nvSpPr>
          <p:cNvPr id="42" name="이등변 삼각형 34">
            <a:extLst>
              <a:ext uri="{FF2B5EF4-FFF2-40B4-BE49-F238E27FC236}">
                <a16:creationId xmlns:a16="http://schemas.microsoft.com/office/drawing/2014/main" id="{2FCD7BC2-1C7C-EF42-B54B-EABA7058C1C6}"/>
              </a:ext>
            </a:extLst>
          </p:cNvPr>
          <p:cNvSpPr/>
          <p:nvPr/>
        </p:nvSpPr>
        <p:spPr>
          <a:xfrm rot="21446767">
            <a:off x="4196292" y="338489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다리꼴 35">
            <a:extLst>
              <a:ext uri="{FF2B5EF4-FFF2-40B4-BE49-F238E27FC236}">
                <a16:creationId xmlns:a16="http://schemas.microsoft.com/office/drawing/2014/main" id="{9D70B4D4-6353-7046-A9CA-CCB22E1E76C0}"/>
              </a:ext>
            </a:extLst>
          </p:cNvPr>
          <p:cNvSpPr/>
          <p:nvPr/>
        </p:nvSpPr>
        <p:spPr>
          <a:xfrm rot="21445881">
            <a:off x="4103947" y="3824195"/>
            <a:ext cx="1413719" cy="457652"/>
          </a:xfrm>
          <a:prstGeom prst="trapezoid">
            <a:avLst>
              <a:gd name="adj" fmla="val 223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7AB9704-FA3C-DF42-8234-C7B2EEA178E0}"/>
              </a:ext>
            </a:extLst>
          </p:cNvPr>
          <p:cNvSpPr/>
          <p:nvPr/>
        </p:nvSpPr>
        <p:spPr>
          <a:xfrm>
            <a:off x="4976620" y="3550682"/>
            <a:ext cx="112542" cy="1125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6AA32A6-648C-444D-9E36-CF6CEAFAA8DE}"/>
              </a:ext>
            </a:extLst>
          </p:cNvPr>
          <p:cNvSpPr/>
          <p:nvPr/>
        </p:nvSpPr>
        <p:spPr>
          <a:xfrm>
            <a:off x="4313722" y="3494411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5B9937E-FD42-4B40-860E-B5B465D4BA62}"/>
              </a:ext>
            </a:extLst>
          </p:cNvPr>
          <p:cNvSpPr/>
          <p:nvPr/>
        </p:nvSpPr>
        <p:spPr>
          <a:xfrm>
            <a:off x="5384818" y="3963739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DCD6E731-91B6-BC41-9B2C-C0762EA1879B}"/>
              </a:ext>
            </a:extLst>
          </p:cNvPr>
          <p:cNvCxnSpPr>
            <a:cxnSpLocks/>
          </p:cNvCxnSpPr>
          <p:nvPr/>
        </p:nvCxnSpPr>
        <p:spPr>
          <a:xfrm flipV="1">
            <a:off x="4386330" y="338250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[U] 55">
            <a:extLst>
              <a:ext uri="{FF2B5EF4-FFF2-40B4-BE49-F238E27FC236}">
                <a16:creationId xmlns:a16="http://schemas.microsoft.com/office/drawing/2014/main" id="{87E19089-1866-B143-BB47-BEC5BC87E3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7484" y="4218021"/>
            <a:ext cx="136352" cy="121849"/>
          </a:xfrm>
          <a:prstGeom prst="curvedConnector3">
            <a:avLst>
              <a:gd name="adj1" fmla="val 277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id="{6403B98E-83E5-4B4F-8182-1FD7EA0A56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34549" y="4159617"/>
            <a:ext cx="137082" cy="136915"/>
          </a:xfrm>
          <a:prstGeom prst="curvedConnector3">
            <a:avLst>
              <a:gd name="adj1" fmla="val 1555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9A6BFEC-81FA-834D-8741-2F8BA7FA25CF}"/>
              </a:ext>
            </a:extLst>
          </p:cNvPr>
          <p:cNvSpPr/>
          <p:nvPr/>
        </p:nvSpPr>
        <p:spPr>
          <a:xfrm>
            <a:off x="4597996" y="377262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C0AFD87-BF34-8840-9B3A-3391120DC07C}"/>
              </a:ext>
            </a:extLst>
          </p:cNvPr>
          <p:cNvSpPr/>
          <p:nvPr/>
        </p:nvSpPr>
        <p:spPr>
          <a:xfrm>
            <a:off x="4654267" y="3440444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2EBEB39-C5ED-B948-9659-6CFCBFF8D8E4}"/>
              </a:ext>
            </a:extLst>
          </p:cNvPr>
          <p:cNvSpPr/>
          <p:nvPr/>
        </p:nvSpPr>
        <p:spPr>
          <a:xfrm>
            <a:off x="4131194" y="399675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6E172E-B4C3-344C-A932-FF525A781542}"/>
              </a:ext>
            </a:extLst>
          </p:cNvPr>
          <p:cNvSpPr/>
          <p:nvPr/>
        </p:nvSpPr>
        <p:spPr>
          <a:xfrm>
            <a:off x="4386330" y="4240261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D7D7749-2AB6-5942-9D26-E9F81233381E}"/>
              </a:ext>
            </a:extLst>
          </p:cNvPr>
          <p:cNvSpPr/>
          <p:nvPr/>
        </p:nvSpPr>
        <p:spPr>
          <a:xfrm>
            <a:off x="5145460" y="421038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B10AB84-977D-9B47-B697-B5CD4D554521}"/>
              </a:ext>
            </a:extLst>
          </p:cNvPr>
          <p:cNvSpPr/>
          <p:nvPr/>
        </p:nvSpPr>
        <p:spPr>
          <a:xfrm>
            <a:off x="4143953" y="3779846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88E78E0-75FE-C541-8F52-ADEC42B06D06}"/>
              </a:ext>
            </a:extLst>
          </p:cNvPr>
          <p:cNvSpPr/>
          <p:nvPr/>
        </p:nvSpPr>
        <p:spPr>
          <a:xfrm>
            <a:off x="5330546" y="373306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73683D0-60DA-9844-97B8-E2EDC2125202}"/>
              </a:ext>
            </a:extLst>
          </p:cNvPr>
          <p:cNvSpPr/>
          <p:nvPr/>
        </p:nvSpPr>
        <p:spPr>
          <a:xfrm>
            <a:off x="5555964" y="3462971"/>
            <a:ext cx="571748" cy="571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/>
              <a:t>바느질하기</a:t>
            </a:r>
          </a:p>
        </p:txBody>
      </p:sp>
      <p:sp>
        <p:nvSpPr>
          <p:cNvPr id="74" name="사각형: 둥근 모서리 8">
            <a:extLst>
              <a:ext uri="{FF2B5EF4-FFF2-40B4-BE49-F238E27FC236}">
                <a16:creationId xmlns:a16="http://schemas.microsoft.com/office/drawing/2014/main" id="{55E6364C-5277-B44A-BDCC-026DDBFE23F4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pic>
        <p:nvPicPr>
          <p:cNvPr id="35" name="그래픽 34" descr="스피커">
            <a:extLst>
              <a:ext uri="{FF2B5EF4-FFF2-40B4-BE49-F238E27FC236}">
                <a16:creationId xmlns:a16="http://schemas.microsoft.com/office/drawing/2014/main" id="{28563D6C-E082-453E-8A56-0D7F07B97F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1016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 중 화면 </a:t>
                      </a:r>
                      <a:r>
                        <a:rPr lang="en-US" altLang="ko-KR" sz="1600"/>
                        <a:t>–</a:t>
                      </a:r>
                      <a:r>
                        <a:rPr lang="ko-KR" altLang="en-US" sz="1600"/>
                        <a:t> 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1</a:t>
                      </a:r>
                      <a:r>
                        <a:rPr lang="ko-KR" altLang="en-US" sz="1200"/>
                        <a:t>초간 손수건의 무늬가 나온다</a:t>
                      </a:r>
                      <a:r>
                        <a:rPr lang="en-US" altLang="ko-KR" sz="1200"/>
                        <a:t>.</a:t>
                      </a:r>
                      <a:r>
                        <a:rPr lang="ko-KR" altLang="en-US" sz="1200"/>
                        <a:t> 서로 무늬가 안 맞는 선들이 생기게 되는데</a:t>
                      </a:r>
                      <a:r>
                        <a:rPr lang="en-US" altLang="ko-KR" sz="1200"/>
                        <a:t>,</a:t>
                      </a:r>
                      <a:r>
                        <a:rPr lang="ko-KR" altLang="en-US" sz="1200"/>
                        <a:t> 이 부분을 분할해야 한다는 간접적 힌트를 준다</a:t>
                      </a:r>
                      <a:r>
                        <a:rPr lang="en-US" altLang="ko-KR" sz="120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/>
                        <a:t>힌트는 한번만 쓸 수 있다</a:t>
                      </a:r>
                      <a:r>
                        <a:rPr lang="en-US" altLang="ko-KR" sz="120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/>
                    </a:p>
                    <a:p>
                      <a:pPr latinLnBrk="1"/>
                      <a:endParaRPr lang="en-US" altLang="ko-K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872582" y="4286046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19">
            <a:extLst>
              <a:ext uri="{FF2B5EF4-FFF2-40B4-BE49-F238E27FC236}">
                <a16:creationId xmlns:a16="http://schemas.microsoft.com/office/drawing/2014/main" id="{4D8F6710-1704-DC49-AF3D-864F55CBB625}"/>
              </a:ext>
            </a:extLst>
          </p:cNvPr>
          <p:cNvSpPr/>
          <p:nvPr/>
        </p:nvSpPr>
        <p:spPr>
          <a:xfrm>
            <a:off x="2096347" y="3154677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전체모드</a:t>
            </a:r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FAB31710-94EB-B442-AA1C-8B94B6F83164}"/>
              </a:ext>
            </a:extLst>
          </p:cNvPr>
          <p:cNvSpPr/>
          <p:nvPr/>
        </p:nvSpPr>
        <p:spPr>
          <a:xfrm>
            <a:off x="4112548" y="3797237"/>
            <a:ext cx="1279259" cy="513506"/>
          </a:xfrm>
          <a:custGeom>
            <a:avLst/>
            <a:gdLst>
              <a:gd name="connsiteX0" fmla="*/ 1279259 w 1279259"/>
              <a:gd name="connsiteY0" fmla="*/ 0 h 513506"/>
              <a:gd name="connsiteX1" fmla="*/ 85584 w 1279259"/>
              <a:gd name="connsiteY1" fmla="*/ 54054 h 513506"/>
              <a:gd name="connsiteX2" fmla="*/ 0 w 1279259"/>
              <a:gd name="connsiteY2" fmla="*/ 513506 h 513506"/>
              <a:gd name="connsiteX3" fmla="*/ 1099082 w 1279259"/>
              <a:gd name="connsiteY3" fmla="*/ 463957 h 513506"/>
              <a:gd name="connsiteX4" fmla="*/ 1279259 w 1279259"/>
              <a:gd name="connsiteY4" fmla="*/ 0 h 51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259" h="513506">
                <a:moveTo>
                  <a:pt x="1279259" y="0"/>
                </a:moveTo>
                <a:lnTo>
                  <a:pt x="85584" y="54054"/>
                </a:lnTo>
                <a:lnTo>
                  <a:pt x="0" y="513506"/>
                </a:lnTo>
                <a:lnTo>
                  <a:pt x="1099082" y="463957"/>
                </a:lnTo>
                <a:lnTo>
                  <a:pt x="1279259" y="0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/>
          </a:p>
        </p:txBody>
      </p: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DCD6E731-91B6-BC41-9B2C-C0762EA1879B}"/>
              </a:ext>
            </a:extLst>
          </p:cNvPr>
          <p:cNvCxnSpPr>
            <a:cxnSpLocks/>
          </p:cNvCxnSpPr>
          <p:nvPr/>
        </p:nvCxnSpPr>
        <p:spPr>
          <a:xfrm flipV="1">
            <a:off x="4131194" y="3817167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구부러진 연결선[U] 55">
            <a:extLst>
              <a:ext uri="{FF2B5EF4-FFF2-40B4-BE49-F238E27FC236}">
                <a16:creationId xmlns:a16="http://schemas.microsoft.com/office/drawing/2014/main" id="{87E19089-1866-B143-BB47-BEC5BC87E3D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7484" y="4218021"/>
            <a:ext cx="136352" cy="121849"/>
          </a:xfrm>
          <a:prstGeom prst="curvedConnector3">
            <a:avLst>
              <a:gd name="adj1" fmla="val 277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 9">
            <a:extLst>
              <a:ext uri="{FF2B5EF4-FFF2-40B4-BE49-F238E27FC236}">
                <a16:creationId xmlns:a16="http://schemas.microsoft.com/office/drawing/2014/main" id="{C44025B2-25DC-9F46-8BF0-FFD477553526}"/>
              </a:ext>
            </a:extLst>
          </p:cNvPr>
          <p:cNvSpPr/>
          <p:nvPr/>
        </p:nvSpPr>
        <p:spPr>
          <a:xfrm>
            <a:off x="5211704" y="3789304"/>
            <a:ext cx="312326" cy="474133"/>
          </a:xfrm>
          <a:custGeom>
            <a:avLst/>
            <a:gdLst>
              <a:gd name="connsiteX0" fmla="*/ 312326 w 312326"/>
              <a:gd name="connsiteY0" fmla="*/ 455318 h 474133"/>
              <a:gd name="connsiteX1" fmla="*/ 188148 w 312326"/>
              <a:gd name="connsiteY1" fmla="*/ 0 h 474133"/>
              <a:gd name="connsiteX2" fmla="*/ 0 w 312326"/>
              <a:gd name="connsiteY2" fmla="*/ 474133 h 474133"/>
              <a:gd name="connsiteX3" fmla="*/ 312326 w 312326"/>
              <a:gd name="connsiteY3" fmla="*/ 455318 h 474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326" h="474133">
                <a:moveTo>
                  <a:pt x="312326" y="455318"/>
                </a:moveTo>
                <a:lnTo>
                  <a:pt x="188148" y="0"/>
                </a:lnTo>
                <a:lnTo>
                  <a:pt x="0" y="474133"/>
                </a:lnTo>
                <a:lnTo>
                  <a:pt x="312326" y="455318"/>
                </a:ln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사다리꼴 35">
            <a:extLst>
              <a:ext uri="{FF2B5EF4-FFF2-40B4-BE49-F238E27FC236}">
                <a16:creationId xmlns:a16="http://schemas.microsoft.com/office/drawing/2014/main" id="{9D70B4D4-6353-7046-A9CA-CCB22E1E76C0}"/>
              </a:ext>
            </a:extLst>
          </p:cNvPr>
          <p:cNvSpPr/>
          <p:nvPr/>
        </p:nvSpPr>
        <p:spPr>
          <a:xfrm rot="21445881">
            <a:off x="4103947" y="3824195"/>
            <a:ext cx="1413719" cy="457652"/>
          </a:xfrm>
          <a:prstGeom prst="trapezoid">
            <a:avLst>
              <a:gd name="adj" fmla="val 223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id="{6403B98E-83E5-4B4F-8182-1FD7EA0A5610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34549" y="4159617"/>
            <a:ext cx="137082" cy="136915"/>
          </a:xfrm>
          <a:prstGeom prst="curvedConnector3">
            <a:avLst>
              <a:gd name="adj1" fmla="val 1555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9A6BFEC-81FA-834D-8741-2F8BA7FA25CF}"/>
              </a:ext>
            </a:extLst>
          </p:cNvPr>
          <p:cNvSpPr/>
          <p:nvPr/>
        </p:nvSpPr>
        <p:spPr>
          <a:xfrm>
            <a:off x="4597996" y="377262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B2EBEB39-C5ED-B948-9659-6CFCBFF8D8E4}"/>
              </a:ext>
            </a:extLst>
          </p:cNvPr>
          <p:cNvSpPr/>
          <p:nvPr/>
        </p:nvSpPr>
        <p:spPr>
          <a:xfrm>
            <a:off x="4131194" y="399675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6E172E-B4C3-344C-A932-FF525A781542}"/>
              </a:ext>
            </a:extLst>
          </p:cNvPr>
          <p:cNvSpPr/>
          <p:nvPr/>
        </p:nvSpPr>
        <p:spPr>
          <a:xfrm>
            <a:off x="4386330" y="4240261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D7D7749-2AB6-5942-9D26-E9F81233381E}"/>
              </a:ext>
            </a:extLst>
          </p:cNvPr>
          <p:cNvSpPr/>
          <p:nvPr/>
        </p:nvSpPr>
        <p:spPr>
          <a:xfrm>
            <a:off x="5145460" y="421038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E88E78E0-75FE-C541-8F52-ADEC42B06D06}"/>
              </a:ext>
            </a:extLst>
          </p:cNvPr>
          <p:cNvSpPr/>
          <p:nvPr/>
        </p:nvSpPr>
        <p:spPr>
          <a:xfrm>
            <a:off x="5330546" y="373306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사각형: 둥근 모서리 8">
            <a:extLst>
              <a:ext uri="{FF2B5EF4-FFF2-40B4-BE49-F238E27FC236}">
                <a16:creationId xmlns:a16="http://schemas.microsoft.com/office/drawing/2014/main" id="{55E6364C-5277-B44A-BDCC-026DDBFE23F4}"/>
              </a:ext>
            </a:extLst>
          </p:cNvPr>
          <p:cNvSpPr/>
          <p:nvPr/>
        </p:nvSpPr>
        <p:spPr>
          <a:xfrm>
            <a:off x="2096347" y="6070598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힌트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95B9937E-FD42-4B40-860E-B5B465D4BA62}"/>
              </a:ext>
            </a:extLst>
          </p:cNvPr>
          <p:cNvSpPr/>
          <p:nvPr/>
        </p:nvSpPr>
        <p:spPr>
          <a:xfrm>
            <a:off x="5384818" y="3963739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래픽 33" descr="스피커">
            <a:extLst>
              <a:ext uri="{FF2B5EF4-FFF2-40B4-BE49-F238E27FC236}">
                <a16:creationId xmlns:a16="http://schemas.microsoft.com/office/drawing/2014/main" id="{684B2F02-E161-4DA7-839F-676392570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707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스토리모드 클리어 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/>
                        <a:t>타이틀 버튼을 누르면 가장 처음 게임시작 화면으로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다음단계를 누르면 다음단계로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순위모드를 누르면 순위모드로 진입한다</a:t>
                      </a:r>
                      <a:r>
                        <a:rPr lang="en-US" altLang="ko-KR" sz="120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978140" y="3441700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64816D5-A5F0-4D99-86E8-0952F922CA75}"/>
              </a:ext>
            </a:extLst>
          </p:cNvPr>
          <p:cNvSpPr/>
          <p:nvPr/>
        </p:nvSpPr>
        <p:spPr>
          <a:xfrm>
            <a:off x="7978140" y="4140200"/>
            <a:ext cx="1159656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회전하기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83863">
            <a:off x="4184786" y="3429000"/>
            <a:ext cx="1060704" cy="914400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B92A28-87F9-4AF6-BE47-2761FB1146CA}"/>
              </a:ext>
            </a:extLst>
          </p:cNvPr>
          <p:cNvSpPr/>
          <p:nvPr/>
        </p:nvSpPr>
        <p:spPr>
          <a:xfrm>
            <a:off x="4813990" y="3893429"/>
            <a:ext cx="112542" cy="1125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6F01AB-8D17-4650-B97D-4C9A9B11425C}"/>
              </a:ext>
            </a:extLst>
          </p:cNvPr>
          <p:cNvSpPr/>
          <p:nvPr/>
        </p:nvSpPr>
        <p:spPr>
          <a:xfrm>
            <a:off x="5132948" y="4307955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45B3632-41F0-4C93-9486-74525CDB266D}"/>
              </a:ext>
            </a:extLst>
          </p:cNvPr>
          <p:cNvSpPr/>
          <p:nvPr/>
        </p:nvSpPr>
        <p:spPr>
          <a:xfrm>
            <a:off x="4396604" y="335190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1C3A0D-F50E-474C-83AC-6C9EB832B6C0}"/>
              </a:ext>
            </a:extLst>
          </p:cNvPr>
          <p:cNvSpPr/>
          <p:nvPr/>
        </p:nvSpPr>
        <p:spPr>
          <a:xfrm>
            <a:off x="4092612" y="4240387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FF48778-C56F-43C2-B853-847362F5C5F6}"/>
              </a:ext>
            </a:extLst>
          </p:cNvPr>
          <p:cNvSpPr/>
          <p:nvPr/>
        </p:nvSpPr>
        <p:spPr>
          <a:xfrm>
            <a:off x="4284062" y="3742072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3A5539E-56A2-4C77-9DC4-6247830A653C}"/>
              </a:ext>
            </a:extLst>
          </p:cNvPr>
          <p:cNvSpPr/>
          <p:nvPr/>
        </p:nvSpPr>
        <p:spPr>
          <a:xfrm>
            <a:off x="3917766" y="4455408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30F78B9-4DF0-4925-8341-64DFFB056580}"/>
              </a:ext>
            </a:extLst>
          </p:cNvPr>
          <p:cNvSpPr/>
          <p:nvPr/>
        </p:nvSpPr>
        <p:spPr>
          <a:xfrm>
            <a:off x="5076677" y="5020694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FA407A0-E75A-4B2A-A912-35E83E9E4238}"/>
              </a:ext>
            </a:extLst>
          </p:cNvPr>
          <p:cNvSpPr/>
          <p:nvPr/>
        </p:nvSpPr>
        <p:spPr>
          <a:xfrm>
            <a:off x="4964135" y="5459355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3F0CF66-D82E-4DD0-A8B4-FBEE7C9446E8}"/>
              </a:ext>
            </a:extLst>
          </p:cNvPr>
          <p:cNvSpPr/>
          <p:nvPr/>
        </p:nvSpPr>
        <p:spPr>
          <a:xfrm>
            <a:off x="3603988" y="4817616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1E6F76-AD31-458A-8A71-8BBF89E49AC0}"/>
              </a:ext>
            </a:extLst>
          </p:cNvPr>
          <p:cNvSpPr/>
          <p:nvPr/>
        </p:nvSpPr>
        <p:spPr>
          <a:xfrm>
            <a:off x="4654267" y="478972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2B9A8D6-9AAB-4A10-84C1-ADC8814B26B5}"/>
              </a:ext>
            </a:extLst>
          </p:cNvPr>
          <p:cNvSpPr/>
          <p:nvPr/>
        </p:nvSpPr>
        <p:spPr>
          <a:xfrm>
            <a:off x="5020406" y="525358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스피커">
            <a:extLst>
              <a:ext uri="{FF2B5EF4-FFF2-40B4-BE49-F238E27FC236}">
                <a16:creationId xmlns:a16="http://schemas.microsoft.com/office/drawing/2014/main" id="{93497B27-B845-4744-B821-434002BD5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367ECA-2360-4D16-A97C-80C4C4B237BB}"/>
              </a:ext>
            </a:extLst>
          </p:cNvPr>
          <p:cNvSpPr/>
          <p:nvPr/>
        </p:nvSpPr>
        <p:spPr>
          <a:xfrm>
            <a:off x="2427800" y="2445625"/>
            <a:ext cx="6455263" cy="3843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0B4D76-BD7F-4B86-9E18-2F096A108CA6}"/>
              </a:ext>
            </a:extLst>
          </p:cNvPr>
          <p:cNvSpPr/>
          <p:nvPr/>
        </p:nvSpPr>
        <p:spPr>
          <a:xfrm>
            <a:off x="3163887" y="2814593"/>
            <a:ext cx="4975225" cy="21438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rgbClr val="FF0000"/>
                </a:solidFill>
              </a:rPr>
              <a:t>C</a:t>
            </a:r>
            <a:r>
              <a:rPr lang="en-US" altLang="ko-KR" sz="4400">
                <a:solidFill>
                  <a:schemeClr val="accent4"/>
                </a:solidFill>
              </a:rPr>
              <a:t>l</a:t>
            </a:r>
            <a:r>
              <a:rPr lang="en-US" altLang="ko-KR" sz="4400">
                <a:solidFill>
                  <a:srgbClr val="92D050"/>
                </a:solidFill>
              </a:rPr>
              <a:t>e</a:t>
            </a:r>
            <a:r>
              <a:rPr lang="en-US" altLang="ko-KR" sz="4400">
                <a:solidFill>
                  <a:schemeClr val="accent1"/>
                </a:solidFill>
              </a:rPr>
              <a:t>a</a:t>
            </a:r>
            <a:r>
              <a:rPr lang="en-US" altLang="ko-KR" sz="4400">
                <a:solidFill>
                  <a:srgbClr val="00B0F0"/>
                </a:solidFill>
              </a:rPr>
              <a:t>r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D636E8-A1EF-4702-991B-6B8CE82435DC}"/>
              </a:ext>
            </a:extLst>
          </p:cNvPr>
          <p:cNvSpPr/>
          <p:nvPr/>
        </p:nvSpPr>
        <p:spPr>
          <a:xfrm>
            <a:off x="3122443" y="5125499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타이틀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D7E46-1A79-42AD-A8E2-D916E451158C}"/>
              </a:ext>
            </a:extLst>
          </p:cNvPr>
          <p:cNvSpPr/>
          <p:nvPr/>
        </p:nvSpPr>
        <p:spPr>
          <a:xfrm>
            <a:off x="4892039" y="5124822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다음단계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DC2383-0327-49BB-9200-7381905A76DE}"/>
              </a:ext>
            </a:extLst>
          </p:cNvPr>
          <p:cNvSpPr/>
          <p:nvPr/>
        </p:nvSpPr>
        <p:spPr>
          <a:xfrm>
            <a:off x="6649109" y="5111554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순위모드</a:t>
            </a:r>
          </a:p>
        </p:txBody>
      </p:sp>
    </p:spTree>
    <p:extLst>
      <p:ext uri="{BB962C8B-B14F-4D97-AF65-F5344CB8AC3E}">
        <p14:creationId xmlns:p14="http://schemas.microsoft.com/office/powerpoint/2010/main" val="15705175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203200"/>
          <a:ext cx="11874501" cy="647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  <a:gridCol w="8178801">
                  <a:extLst>
                    <a:ext uri="{9D8B030D-6E8A-4147-A177-3AD203B41FA5}">
                      <a16:colId xmlns:a16="http://schemas.microsoft.com/office/drawing/2014/main" val="286996496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111840748"/>
                    </a:ext>
                  </a:extLst>
                </a:gridCol>
              </a:tblGrid>
              <a:tr h="409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화면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게임 종료화면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solidFill>
                            <a:srgbClr val="FF0000"/>
                          </a:solidFill>
                        </a:rPr>
                        <a:t>작업필요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  <a:tr h="422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852412"/>
                  </a:ext>
                </a:extLst>
              </a:tr>
              <a:tr h="1073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31562"/>
                  </a:ext>
                </a:extLst>
              </a:tr>
              <a:tr h="45711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상세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및 </a:t>
                      </a:r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타이틀 버튼을 누르면 가장 처음 게임시작 화면으로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다시하기를 누르면 순위전이 다시 시작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랭킹보기를 누르면 타이틀화면 </a:t>
                      </a:r>
                      <a:r>
                        <a:rPr lang="en-US" altLang="ko-KR" sz="1200" dirty="0"/>
                        <a:t>– </a:t>
                      </a:r>
                      <a:r>
                        <a:rPr lang="ko-KR" altLang="en-US" sz="1200" dirty="0"/>
                        <a:t>랭킹과 같은 창이 나타난다</a:t>
                      </a:r>
                      <a:r>
                        <a:rPr lang="en-US" altLang="ko-KR" sz="12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72911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0D15574F-7A77-45CE-A5EC-FCDD4D956476}"/>
              </a:ext>
            </a:extLst>
          </p:cNvPr>
          <p:cNvSpPr/>
          <p:nvPr/>
        </p:nvSpPr>
        <p:spPr>
          <a:xfrm>
            <a:off x="1816100" y="2235200"/>
            <a:ext cx="7670800" cy="431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D3E5293-8F4A-47FA-A28C-8427964423BF}"/>
              </a:ext>
            </a:extLst>
          </p:cNvPr>
          <p:cNvSpPr/>
          <p:nvPr/>
        </p:nvSpPr>
        <p:spPr>
          <a:xfrm>
            <a:off x="1816100" y="2235200"/>
            <a:ext cx="7670800" cy="723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F36A8E-AEB4-47FB-B997-E58010C312C2}"/>
              </a:ext>
            </a:extLst>
          </p:cNvPr>
          <p:cNvSpPr/>
          <p:nvPr/>
        </p:nvSpPr>
        <p:spPr>
          <a:xfrm>
            <a:off x="8928100" y="2387600"/>
            <a:ext cx="3683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X</a:t>
            </a:r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12E155C-CA0D-450A-AA6D-3103457B4D84}"/>
              </a:ext>
            </a:extLst>
          </p:cNvPr>
          <p:cNvSpPr/>
          <p:nvPr/>
        </p:nvSpPr>
        <p:spPr>
          <a:xfrm>
            <a:off x="6900300" y="2362199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남은 시간 </a:t>
            </a:r>
            <a:r>
              <a:rPr lang="en-US" altLang="ko-KR" sz="1200">
                <a:solidFill>
                  <a:schemeClr val="tx1"/>
                </a:solidFill>
              </a:rPr>
              <a:t>: 53.3</a:t>
            </a:r>
            <a:r>
              <a:rPr lang="ko-KR" altLang="en-US" sz="1200">
                <a:solidFill>
                  <a:schemeClr val="tx1"/>
                </a:solidFill>
              </a:rPr>
              <a:t>초</a:t>
            </a:r>
          </a:p>
        </p:txBody>
      </p:sp>
      <p:sp>
        <p:nvSpPr>
          <p:cNvPr id="8" name="하트 7">
            <a:extLst>
              <a:ext uri="{FF2B5EF4-FFF2-40B4-BE49-F238E27FC236}">
                <a16:creationId xmlns:a16="http://schemas.microsoft.com/office/drawing/2014/main" id="{FCC4CA63-340D-4BBE-B3FC-D0E678E03ADB}"/>
              </a:ext>
            </a:extLst>
          </p:cNvPr>
          <p:cNvSpPr/>
          <p:nvPr/>
        </p:nvSpPr>
        <p:spPr>
          <a:xfrm>
            <a:off x="2777830" y="2414168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하트 17">
            <a:extLst>
              <a:ext uri="{FF2B5EF4-FFF2-40B4-BE49-F238E27FC236}">
                <a16:creationId xmlns:a16="http://schemas.microsoft.com/office/drawing/2014/main" id="{9AE634B7-4C0D-473E-99D4-63541875AB42}"/>
              </a:ext>
            </a:extLst>
          </p:cNvPr>
          <p:cNvSpPr/>
          <p:nvPr/>
        </p:nvSpPr>
        <p:spPr>
          <a:xfrm>
            <a:off x="1915990" y="2430777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하트 18">
            <a:extLst>
              <a:ext uri="{FF2B5EF4-FFF2-40B4-BE49-F238E27FC236}">
                <a16:creationId xmlns:a16="http://schemas.microsoft.com/office/drawing/2014/main" id="{BEB541F5-087A-4896-AC43-0FF2E19F1BAE}"/>
              </a:ext>
            </a:extLst>
          </p:cNvPr>
          <p:cNvSpPr/>
          <p:nvPr/>
        </p:nvSpPr>
        <p:spPr>
          <a:xfrm>
            <a:off x="2346910" y="2415246"/>
            <a:ext cx="365760" cy="325707"/>
          </a:xfrm>
          <a:prstGeom prst="hear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633B77-7F8B-41D5-94D1-43BDCE307D18}"/>
              </a:ext>
            </a:extLst>
          </p:cNvPr>
          <p:cNvSpPr/>
          <p:nvPr/>
        </p:nvSpPr>
        <p:spPr>
          <a:xfrm>
            <a:off x="7046153" y="6077242"/>
            <a:ext cx="963734" cy="32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교체하기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CB82947-3689-44FE-B774-F9E8A1A434A6}"/>
              </a:ext>
            </a:extLst>
          </p:cNvPr>
          <p:cNvSpPr/>
          <p:nvPr/>
        </p:nvSpPr>
        <p:spPr>
          <a:xfrm>
            <a:off x="7978140" y="3441700"/>
            <a:ext cx="1164541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되돌리기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64816D5-A5F0-4D99-86E8-0952F922CA75}"/>
              </a:ext>
            </a:extLst>
          </p:cNvPr>
          <p:cNvSpPr/>
          <p:nvPr/>
        </p:nvSpPr>
        <p:spPr>
          <a:xfrm>
            <a:off x="7978140" y="4140200"/>
            <a:ext cx="1159656" cy="508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회전하기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6E49195-1D7F-4600-BBA3-24B61A3F4295}"/>
              </a:ext>
            </a:extLst>
          </p:cNvPr>
          <p:cNvSpPr/>
          <p:nvPr/>
        </p:nvSpPr>
        <p:spPr>
          <a:xfrm>
            <a:off x="5245490" y="2358681"/>
            <a:ext cx="1589650" cy="46990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점수 </a:t>
            </a:r>
            <a:r>
              <a:rPr lang="en-US" altLang="ko-KR" sz="1200">
                <a:solidFill>
                  <a:schemeClr val="tx1"/>
                </a:solidFill>
              </a:rPr>
              <a:t>: 110</a:t>
            </a:r>
            <a:r>
              <a:rPr lang="ko-KR" altLang="en-US" sz="1200">
                <a:solidFill>
                  <a:schemeClr val="tx1"/>
                </a:solidFill>
              </a:rPr>
              <a:t>점</a:t>
            </a:r>
          </a:p>
        </p:txBody>
      </p:sp>
      <p:sp>
        <p:nvSpPr>
          <p:cNvPr id="31" name="웃는 얼굴 30">
            <a:extLst>
              <a:ext uri="{FF2B5EF4-FFF2-40B4-BE49-F238E27FC236}">
                <a16:creationId xmlns:a16="http://schemas.microsoft.com/office/drawing/2014/main" id="{F459A163-14CE-4A1B-88FF-18C11DA97ED7}"/>
              </a:ext>
            </a:extLst>
          </p:cNvPr>
          <p:cNvSpPr/>
          <p:nvPr/>
        </p:nvSpPr>
        <p:spPr>
          <a:xfrm>
            <a:off x="8118815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웃는 얼굴 31">
            <a:extLst>
              <a:ext uri="{FF2B5EF4-FFF2-40B4-BE49-F238E27FC236}">
                <a16:creationId xmlns:a16="http://schemas.microsoft.com/office/drawing/2014/main" id="{AF9CB30F-40DF-476E-94D8-A893D8BC7EF3}"/>
              </a:ext>
            </a:extLst>
          </p:cNvPr>
          <p:cNvSpPr/>
          <p:nvPr/>
        </p:nvSpPr>
        <p:spPr>
          <a:xfrm>
            <a:off x="8506751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D12D5C0D-3E13-46EC-A317-F22B64927E13}"/>
              </a:ext>
            </a:extLst>
          </p:cNvPr>
          <p:cNvSpPr/>
          <p:nvPr/>
        </p:nvSpPr>
        <p:spPr>
          <a:xfrm>
            <a:off x="8876712" y="6096976"/>
            <a:ext cx="295422" cy="286238"/>
          </a:xfrm>
          <a:prstGeom prst="smileyFac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83863">
            <a:off x="4184786" y="3429000"/>
            <a:ext cx="1060704" cy="914400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30666E5A-37E8-4968-9416-4E817F6C0991}"/>
              </a:ext>
            </a:extLst>
          </p:cNvPr>
          <p:cNvSpPr/>
          <p:nvPr/>
        </p:nvSpPr>
        <p:spPr>
          <a:xfrm rot="1531255">
            <a:off x="3683808" y="4764427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3B92A28-87F9-4AF6-BE47-2761FB1146CA}"/>
              </a:ext>
            </a:extLst>
          </p:cNvPr>
          <p:cNvSpPr/>
          <p:nvPr/>
        </p:nvSpPr>
        <p:spPr>
          <a:xfrm>
            <a:off x="4813990" y="3893429"/>
            <a:ext cx="112542" cy="1125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A6F01AB-8D17-4650-B97D-4C9A9B11425C}"/>
              </a:ext>
            </a:extLst>
          </p:cNvPr>
          <p:cNvSpPr/>
          <p:nvPr/>
        </p:nvSpPr>
        <p:spPr>
          <a:xfrm>
            <a:off x="5132948" y="4307955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45B3632-41F0-4C93-9486-74525CDB266D}"/>
              </a:ext>
            </a:extLst>
          </p:cNvPr>
          <p:cNvSpPr/>
          <p:nvPr/>
        </p:nvSpPr>
        <p:spPr>
          <a:xfrm>
            <a:off x="4396604" y="335190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E1C3A0D-F50E-474C-83AC-6C9EB832B6C0}"/>
              </a:ext>
            </a:extLst>
          </p:cNvPr>
          <p:cNvSpPr/>
          <p:nvPr/>
        </p:nvSpPr>
        <p:spPr>
          <a:xfrm>
            <a:off x="4092612" y="4240387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FF48778-C56F-43C2-B853-847362F5C5F6}"/>
              </a:ext>
            </a:extLst>
          </p:cNvPr>
          <p:cNvSpPr/>
          <p:nvPr/>
        </p:nvSpPr>
        <p:spPr>
          <a:xfrm>
            <a:off x="4284062" y="3742072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43A5539E-56A2-4C77-9DC4-6247830A653C}"/>
              </a:ext>
            </a:extLst>
          </p:cNvPr>
          <p:cNvSpPr/>
          <p:nvPr/>
        </p:nvSpPr>
        <p:spPr>
          <a:xfrm>
            <a:off x="3917766" y="4455408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30F78B9-4DF0-4925-8341-64DFFB056580}"/>
              </a:ext>
            </a:extLst>
          </p:cNvPr>
          <p:cNvSpPr/>
          <p:nvPr/>
        </p:nvSpPr>
        <p:spPr>
          <a:xfrm>
            <a:off x="5076677" y="5020694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FA407A0-E75A-4B2A-A912-35E83E9E4238}"/>
              </a:ext>
            </a:extLst>
          </p:cNvPr>
          <p:cNvSpPr/>
          <p:nvPr/>
        </p:nvSpPr>
        <p:spPr>
          <a:xfrm>
            <a:off x="4964135" y="5459355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3F0CF66-D82E-4DD0-A8B4-FBEE7C9446E8}"/>
              </a:ext>
            </a:extLst>
          </p:cNvPr>
          <p:cNvSpPr/>
          <p:nvPr/>
        </p:nvSpPr>
        <p:spPr>
          <a:xfrm>
            <a:off x="3603988" y="4817616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11E6F76-AD31-458A-8A71-8BBF89E49AC0}"/>
              </a:ext>
            </a:extLst>
          </p:cNvPr>
          <p:cNvSpPr/>
          <p:nvPr/>
        </p:nvSpPr>
        <p:spPr>
          <a:xfrm>
            <a:off x="4654267" y="4789723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2B9A8D6-9AAB-4A10-84C1-ADC8814B26B5}"/>
              </a:ext>
            </a:extLst>
          </p:cNvPr>
          <p:cNvSpPr/>
          <p:nvPr/>
        </p:nvSpPr>
        <p:spPr>
          <a:xfrm>
            <a:off x="5020406" y="5253580"/>
            <a:ext cx="112542" cy="1125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스피커">
            <a:extLst>
              <a:ext uri="{FF2B5EF4-FFF2-40B4-BE49-F238E27FC236}">
                <a16:creationId xmlns:a16="http://schemas.microsoft.com/office/drawing/2014/main" id="{605BDAA8-9C7C-4ADE-8A98-F1294942B0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60578" y="2375927"/>
            <a:ext cx="421349" cy="42134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4367ECA-2360-4D16-A97C-80C4C4B237BB}"/>
              </a:ext>
            </a:extLst>
          </p:cNvPr>
          <p:cNvSpPr/>
          <p:nvPr/>
        </p:nvSpPr>
        <p:spPr>
          <a:xfrm>
            <a:off x="2427800" y="2445625"/>
            <a:ext cx="6455263" cy="384341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0B4D76-BD7F-4B86-9E18-2F096A108CA6}"/>
              </a:ext>
            </a:extLst>
          </p:cNvPr>
          <p:cNvSpPr/>
          <p:nvPr/>
        </p:nvSpPr>
        <p:spPr>
          <a:xfrm>
            <a:off x="3163887" y="2814593"/>
            <a:ext cx="4975225" cy="21438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>
                <a:solidFill>
                  <a:srgbClr val="FF0000"/>
                </a:solidFill>
              </a:rPr>
              <a:t>Game Over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12</a:t>
            </a:r>
            <a:r>
              <a:rPr lang="ko-KR" altLang="en-US">
                <a:solidFill>
                  <a:schemeClr val="tx1"/>
                </a:solidFill>
              </a:rPr>
              <a:t>등 </a:t>
            </a:r>
            <a:r>
              <a:rPr lang="en-US" altLang="ko-KR">
                <a:solidFill>
                  <a:schemeClr val="tx1"/>
                </a:solidFill>
              </a:rPr>
              <a:t>200</a:t>
            </a:r>
            <a:r>
              <a:rPr lang="ko-KR" altLang="en-US">
                <a:solidFill>
                  <a:schemeClr val="tx1"/>
                </a:solidFill>
              </a:rPr>
              <a:t>점 </a:t>
            </a:r>
            <a:r>
              <a:rPr lang="en-US" altLang="ko-KR">
                <a:solidFill>
                  <a:schemeClr val="tx1"/>
                </a:solidFill>
              </a:rPr>
              <a:t>120</a:t>
            </a:r>
            <a:r>
              <a:rPr lang="ko-KR" altLang="en-US">
                <a:solidFill>
                  <a:schemeClr val="tx1"/>
                </a:solidFill>
              </a:rPr>
              <a:t>초 </a:t>
            </a:r>
            <a:r>
              <a:rPr lang="en-US" altLang="ko-KR">
                <a:solidFill>
                  <a:schemeClr val="tx1"/>
                </a:solidFill>
              </a:rPr>
              <a:t>AAA </a:t>
            </a:r>
            <a:r>
              <a:rPr lang="ko-KR" altLang="en-US">
                <a:solidFill>
                  <a:schemeClr val="tx1"/>
                </a:solidFill>
              </a:rPr>
              <a:t>뱃지 </a:t>
            </a:r>
            <a:r>
              <a:rPr lang="en-US" altLang="ko-KR">
                <a:solidFill>
                  <a:schemeClr val="tx1"/>
                </a:solidFill>
              </a:rPr>
              <a:t>12Lv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D636E8-A1EF-4702-991B-6B8CE82435DC}"/>
              </a:ext>
            </a:extLst>
          </p:cNvPr>
          <p:cNvSpPr/>
          <p:nvPr/>
        </p:nvSpPr>
        <p:spPr>
          <a:xfrm>
            <a:off x="3122443" y="5125499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타이틀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FBD7E46-1A79-42AD-A8E2-D916E451158C}"/>
              </a:ext>
            </a:extLst>
          </p:cNvPr>
          <p:cNvSpPr/>
          <p:nvPr/>
        </p:nvSpPr>
        <p:spPr>
          <a:xfrm>
            <a:off x="4892039" y="5124822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다시하기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ADC2383-0327-49BB-9200-7381905A76DE}"/>
              </a:ext>
            </a:extLst>
          </p:cNvPr>
          <p:cNvSpPr/>
          <p:nvPr/>
        </p:nvSpPr>
        <p:spPr>
          <a:xfrm>
            <a:off x="6649109" y="5111554"/>
            <a:ext cx="1524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랭킹보기</a:t>
            </a:r>
          </a:p>
        </p:txBody>
      </p:sp>
      <p:sp>
        <p:nvSpPr>
          <p:cNvPr id="51" name="삼각형 50">
            <a:hlinkClick r:id="rId4" action="ppaction://hlinksldjump"/>
            <a:extLst>
              <a:ext uri="{FF2B5EF4-FFF2-40B4-BE49-F238E27FC236}">
                <a16:creationId xmlns:a16="http://schemas.microsoft.com/office/drawing/2014/main" id="{1E56234B-079A-7D42-9D26-E24ED4335005}"/>
              </a:ext>
            </a:extLst>
          </p:cNvPr>
          <p:cNvSpPr/>
          <p:nvPr/>
        </p:nvSpPr>
        <p:spPr>
          <a:xfrm rot="16200000">
            <a:off x="11674451" y="6330666"/>
            <a:ext cx="344728" cy="115910"/>
          </a:xfrm>
          <a:prstGeom prst="triangl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296469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3AC05-E4D5-2948-877A-25D076E5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BD4968-9084-D242-9318-B76B67EE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5669" cy="4351338"/>
          </a:xfrm>
        </p:spPr>
        <p:txBody>
          <a:bodyPr/>
          <a:lstStyle/>
          <a:p>
            <a:r>
              <a:rPr kumimoji="1" lang="ko-KR" altLang="en-US"/>
              <a:t>모서리를 드래그하면 회전 가능</a:t>
            </a:r>
            <a:endParaRPr kumimoji="1" lang="en-US" altLang="ko-KR"/>
          </a:p>
          <a:p>
            <a:r>
              <a:rPr kumimoji="1" lang="ko-KR" altLang="en-US"/>
              <a:t>면을 드래그하면 이동 가능</a:t>
            </a:r>
            <a:endParaRPr kumimoji="1" lang="en-US" altLang="ko-KR"/>
          </a:p>
          <a:p>
            <a:r>
              <a:rPr kumimoji="1" lang="ko-KR" altLang="en-US"/>
              <a:t>활성화된 면은 오렌지색으로 표현</a:t>
            </a:r>
            <a:endParaRPr kumimoji="1" lang="en-US" altLang="ko-KR"/>
          </a:p>
        </p:txBody>
      </p:sp>
      <p:sp>
        <p:nvSpPr>
          <p:cNvPr id="4" name="이등변 삼각형 34">
            <a:extLst>
              <a:ext uri="{FF2B5EF4-FFF2-40B4-BE49-F238E27FC236}">
                <a16:creationId xmlns:a16="http://schemas.microsoft.com/office/drawing/2014/main" id="{B0C8C064-99EF-E846-98E9-FAF311D6E9C3}"/>
              </a:ext>
            </a:extLst>
          </p:cNvPr>
          <p:cNvSpPr/>
          <p:nvPr/>
        </p:nvSpPr>
        <p:spPr>
          <a:xfrm rot="21446767">
            <a:off x="7591260" y="1851699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35">
            <a:extLst>
              <a:ext uri="{FF2B5EF4-FFF2-40B4-BE49-F238E27FC236}">
                <a16:creationId xmlns:a16="http://schemas.microsoft.com/office/drawing/2014/main" id="{29AE285B-49CB-F14A-BE71-A1C4037FCE3C}"/>
              </a:ext>
            </a:extLst>
          </p:cNvPr>
          <p:cNvSpPr/>
          <p:nvPr/>
        </p:nvSpPr>
        <p:spPr>
          <a:xfrm rot="1531255">
            <a:off x="7360968" y="2925340"/>
            <a:ext cx="1538134" cy="457652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57F6F5-0E27-4D4A-8CBF-2F17BD0295C6}"/>
              </a:ext>
            </a:extLst>
          </p:cNvPr>
          <p:cNvCxnSpPr>
            <a:cxnSpLocks/>
          </p:cNvCxnSpPr>
          <p:nvPr/>
        </p:nvCxnSpPr>
        <p:spPr>
          <a:xfrm flipV="1">
            <a:off x="7781298" y="1849312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구부러진 연결선[U] 6">
            <a:extLst>
              <a:ext uri="{FF2B5EF4-FFF2-40B4-BE49-F238E27FC236}">
                <a16:creationId xmlns:a16="http://schemas.microsoft.com/office/drawing/2014/main" id="{3DD4270E-E145-F846-AA54-EC1D9BF7526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53078" y="2218015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ADB62C42-87E5-164A-95B8-7AA4FC0973C2}"/>
              </a:ext>
            </a:extLst>
          </p:cNvPr>
          <p:cNvCxnSpPr>
            <a:cxnSpLocks/>
          </p:cNvCxnSpPr>
          <p:nvPr/>
        </p:nvCxnSpPr>
        <p:spPr>
          <a:xfrm rot="5400000">
            <a:off x="8677768" y="2201438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구부러진 연결선[U] 8">
            <a:extLst>
              <a:ext uri="{FF2B5EF4-FFF2-40B4-BE49-F238E27FC236}">
                <a16:creationId xmlns:a16="http://schemas.microsoft.com/office/drawing/2014/main" id="{72DAD853-B4DC-6545-B441-56B0914A9B80}"/>
              </a:ext>
            </a:extLst>
          </p:cNvPr>
          <p:cNvCxnSpPr>
            <a:cxnSpLocks/>
          </p:cNvCxnSpPr>
          <p:nvPr/>
        </p:nvCxnSpPr>
        <p:spPr>
          <a:xfrm flipV="1">
            <a:off x="7557128" y="263971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구부러진 연결선[U] 9">
            <a:extLst>
              <a:ext uri="{FF2B5EF4-FFF2-40B4-BE49-F238E27FC236}">
                <a16:creationId xmlns:a16="http://schemas.microsoft.com/office/drawing/2014/main" id="{82BC8AD2-ACCD-854A-82E4-D96FBB8BB35B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52501" y="3003595"/>
            <a:ext cx="172301" cy="41986"/>
          </a:xfrm>
          <a:prstGeom prst="curvedConnector3">
            <a:avLst>
              <a:gd name="adj1" fmla="val 22359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823A8D5E-A3DB-8F45-9350-43D285C0776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22743" y="3629343"/>
            <a:ext cx="159719" cy="88068"/>
          </a:xfrm>
          <a:prstGeom prst="curvedConnector3">
            <a:avLst>
              <a:gd name="adj1" fmla="val 8255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9DC6A199-CB05-2B4D-B15D-94E28D3645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32984" y="3210194"/>
            <a:ext cx="145692" cy="91099"/>
          </a:xfrm>
          <a:prstGeom prst="curvedConnector3">
            <a:avLst>
              <a:gd name="adj1" fmla="val 15132"/>
            </a:avLst>
          </a:prstGeom>
          <a:ln w="19050">
            <a:solidFill>
              <a:srgbClr val="002060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06B395-E4CA-6045-B2F8-8F9CAF63FB20}"/>
              </a:ext>
            </a:extLst>
          </p:cNvPr>
          <p:cNvSpPr txBox="1"/>
          <p:nvPr/>
        </p:nvSpPr>
        <p:spPr>
          <a:xfrm>
            <a:off x="9166302" y="190618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활성화된 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51D32-342D-8641-8DDF-6565147104D9}"/>
              </a:ext>
            </a:extLst>
          </p:cNvPr>
          <p:cNvSpPr txBox="1"/>
          <p:nvPr/>
        </p:nvSpPr>
        <p:spPr>
          <a:xfrm>
            <a:off x="9166302" y="2999007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/>
              <a:t>활성화되지 않은 면</a:t>
            </a:r>
          </a:p>
        </p:txBody>
      </p:sp>
    </p:spTree>
    <p:extLst>
      <p:ext uri="{BB962C8B-B14F-4D97-AF65-F5344CB8AC3E}">
        <p14:creationId xmlns:p14="http://schemas.microsoft.com/office/powerpoint/2010/main" val="429437613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136188"/>
          <a:ext cx="1257300" cy="458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</a:tblGrid>
              <a:tr h="45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시안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</a:tbl>
          </a:graphicData>
        </a:graphic>
      </p:graphicFrame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964774" y="1276209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1154812" y="1273822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926592" y="1642525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5400000">
            <a:off x="2051282" y="1625948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4487774F-EEBA-F848-9988-8672DDE06BD7}"/>
              </a:ext>
            </a:extLst>
          </p:cNvPr>
          <p:cNvCxnSpPr>
            <a:cxnSpLocks/>
            <a:stCxn id="35" idx="0"/>
            <a:endCxn id="35" idx="4"/>
          </p:cNvCxnSpPr>
          <p:nvPr/>
        </p:nvCxnSpPr>
        <p:spPr>
          <a:xfrm>
            <a:off x="1230792" y="1290443"/>
            <a:ext cx="922507" cy="381734"/>
          </a:xfrm>
          <a:prstGeom prst="line">
            <a:avLst/>
          </a:prstGeom>
          <a:ln w="3175"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ABB7B25-7609-1C4D-9558-E206B8B8368F}"/>
              </a:ext>
            </a:extLst>
          </p:cNvPr>
          <p:cNvSpPr/>
          <p:nvPr/>
        </p:nvSpPr>
        <p:spPr>
          <a:xfrm>
            <a:off x="1757666" y="1493981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AFC16AA-A8DD-D042-AF63-4FCAEFD8AD4A}"/>
              </a:ext>
            </a:extLst>
          </p:cNvPr>
          <p:cNvSpPr/>
          <p:nvPr/>
        </p:nvSpPr>
        <p:spPr>
          <a:xfrm>
            <a:off x="1364795" y="1337571"/>
            <a:ext cx="60323" cy="60323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20E5FC5-CE64-CE42-9DA1-D4EC3AAE41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64" y="1516247"/>
            <a:ext cx="179439" cy="193988"/>
          </a:xfrm>
          <a:prstGeom prst="rect">
            <a:avLst/>
          </a:prstGeom>
        </p:spPr>
      </p:pic>
      <p:sp>
        <p:nvSpPr>
          <p:cNvPr id="40" name="이등변 삼각형 34">
            <a:extLst>
              <a:ext uri="{FF2B5EF4-FFF2-40B4-BE49-F238E27FC236}">
                <a16:creationId xmlns:a16="http://schemas.microsoft.com/office/drawing/2014/main" id="{8BE2279C-A352-E44E-A7D5-822180BA3752}"/>
              </a:ext>
            </a:extLst>
          </p:cNvPr>
          <p:cNvSpPr/>
          <p:nvPr/>
        </p:nvSpPr>
        <p:spPr>
          <a:xfrm rot="21446767">
            <a:off x="3842423" y="1256947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구부러진 연결선[U] 41">
            <a:extLst>
              <a:ext uri="{FF2B5EF4-FFF2-40B4-BE49-F238E27FC236}">
                <a16:creationId xmlns:a16="http://schemas.microsoft.com/office/drawing/2014/main" id="{C4B234C4-0879-074F-82D1-17E1338D2FCD}"/>
              </a:ext>
            </a:extLst>
          </p:cNvPr>
          <p:cNvCxnSpPr>
            <a:cxnSpLocks/>
          </p:cNvCxnSpPr>
          <p:nvPr/>
        </p:nvCxnSpPr>
        <p:spPr>
          <a:xfrm flipV="1">
            <a:off x="4032461" y="1254560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[U] 42">
            <a:extLst>
              <a:ext uri="{FF2B5EF4-FFF2-40B4-BE49-F238E27FC236}">
                <a16:creationId xmlns:a16="http://schemas.microsoft.com/office/drawing/2014/main" id="{066DF53B-7F38-5645-936B-F7EB540580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04241" y="1623263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[U] 43">
            <a:extLst>
              <a:ext uri="{FF2B5EF4-FFF2-40B4-BE49-F238E27FC236}">
                <a16:creationId xmlns:a16="http://schemas.microsoft.com/office/drawing/2014/main" id="{A8E532C7-A65A-8A43-B272-C4AA2E3C4206}"/>
              </a:ext>
            </a:extLst>
          </p:cNvPr>
          <p:cNvCxnSpPr>
            <a:cxnSpLocks/>
          </p:cNvCxnSpPr>
          <p:nvPr/>
        </p:nvCxnSpPr>
        <p:spPr>
          <a:xfrm rot="5400000">
            <a:off x="4928931" y="1606686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2168D677-4687-B64F-BCC1-5E7288755961}"/>
              </a:ext>
            </a:extLst>
          </p:cNvPr>
          <p:cNvSpPr/>
          <p:nvPr/>
        </p:nvSpPr>
        <p:spPr>
          <a:xfrm>
            <a:off x="4635315" y="1474719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746AFB51-CF2B-8A45-8715-771207A99355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4686804" y="1271691"/>
            <a:ext cx="300848" cy="2118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이등변 삼각형 34">
            <a:extLst>
              <a:ext uri="{FF2B5EF4-FFF2-40B4-BE49-F238E27FC236}">
                <a16:creationId xmlns:a16="http://schemas.microsoft.com/office/drawing/2014/main" id="{1790396C-7E58-134C-8266-A2F22AE601A9}"/>
              </a:ext>
            </a:extLst>
          </p:cNvPr>
          <p:cNvSpPr/>
          <p:nvPr/>
        </p:nvSpPr>
        <p:spPr>
          <a:xfrm rot="21446767">
            <a:off x="1062187" y="4334154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구부러진 연결선[U] 56">
            <a:extLst>
              <a:ext uri="{FF2B5EF4-FFF2-40B4-BE49-F238E27FC236}">
                <a16:creationId xmlns:a16="http://schemas.microsoft.com/office/drawing/2014/main" id="{46F976BD-13AC-D242-A56C-FA4640B8386F}"/>
              </a:ext>
            </a:extLst>
          </p:cNvPr>
          <p:cNvCxnSpPr>
            <a:cxnSpLocks/>
          </p:cNvCxnSpPr>
          <p:nvPr/>
        </p:nvCxnSpPr>
        <p:spPr>
          <a:xfrm flipV="1">
            <a:off x="1252225" y="4331767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구부러진 연결선[U] 57">
            <a:extLst>
              <a:ext uri="{FF2B5EF4-FFF2-40B4-BE49-F238E27FC236}">
                <a16:creationId xmlns:a16="http://schemas.microsoft.com/office/drawing/2014/main" id="{1A749D49-83F9-A64A-94CB-88C587AB1EC5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24005" y="4700470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>
            <a:extLst>
              <a:ext uri="{FF2B5EF4-FFF2-40B4-BE49-F238E27FC236}">
                <a16:creationId xmlns:a16="http://schemas.microsoft.com/office/drawing/2014/main" id="{074D480B-0A16-E04B-A646-0979676CBE7F}"/>
              </a:ext>
            </a:extLst>
          </p:cNvPr>
          <p:cNvCxnSpPr>
            <a:cxnSpLocks/>
          </p:cNvCxnSpPr>
          <p:nvPr/>
        </p:nvCxnSpPr>
        <p:spPr>
          <a:xfrm rot="5400000">
            <a:off x="2148695" y="4683893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[R] 63">
            <a:extLst>
              <a:ext uri="{FF2B5EF4-FFF2-40B4-BE49-F238E27FC236}">
                <a16:creationId xmlns:a16="http://schemas.microsoft.com/office/drawing/2014/main" id="{9C7443BE-AE95-C946-BB36-BA219ED5B0C9}"/>
              </a:ext>
            </a:extLst>
          </p:cNvPr>
          <p:cNvCxnSpPr>
            <a:cxnSpLocks/>
            <a:stCxn id="55" idx="2"/>
            <a:endCxn id="55" idx="4"/>
          </p:cNvCxnSpPr>
          <p:nvPr/>
        </p:nvCxnSpPr>
        <p:spPr>
          <a:xfrm flipV="1">
            <a:off x="1072185" y="4730122"/>
            <a:ext cx="1178527" cy="52566"/>
          </a:xfrm>
          <a:prstGeom prst="line">
            <a:avLst/>
          </a:prstGeom>
          <a:ln w="3175"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E08BE316-BC1B-834C-8A39-D2E91815E577}"/>
              </a:ext>
            </a:extLst>
          </p:cNvPr>
          <p:cNvSpPr/>
          <p:nvPr/>
        </p:nvSpPr>
        <p:spPr>
          <a:xfrm>
            <a:off x="1855079" y="4551926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7A993DA-9629-1745-8CA7-3DEEB60E04A6}"/>
              </a:ext>
            </a:extLst>
          </p:cNvPr>
          <p:cNvSpPr/>
          <p:nvPr/>
        </p:nvSpPr>
        <p:spPr>
          <a:xfrm>
            <a:off x="1299133" y="4844010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1</a:t>
            </a:r>
            <a:endParaRPr kumimoji="1" lang="ko-KR" altLang="en-US" sz="60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7D53743C-DC59-8D42-9D1C-1A74EE167B1C}"/>
              </a:ext>
            </a:extLst>
          </p:cNvPr>
          <p:cNvSpPr/>
          <p:nvPr/>
        </p:nvSpPr>
        <p:spPr>
          <a:xfrm>
            <a:off x="1715417" y="4822662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2</a:t>
            </a:r>
            <a:endParaRPr kumimoji="1" lang="ko-KR" altLang="en-US" sz="60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3158247-6FE0-0046-B374-B7BF8DD75717}"/>
              </a:ext>
            </a:extLst>
          </p:cNvPr>
          <p:cNvSpPr/>
          <p:nvPr/>
        </p:nvSpPr>
        <p:spPr>
          <a:xfrm>
            <a:off x="1995085" y="4811988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3</a:t>
            </a:r>
            <a:endParaRPr kumimoji="1" lang="ko-KR" altLang="en-US" sz="600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985A6B3F-662D-9240-A8AD-8544D9302963}"/>
              </a:ext>
            </a:extLst>
          </p:cNvPr>
          <p:cNvCxnSpPr>
            <a:cxnSpLocks/>
            <a:stCxn id="69" idx="4"/>
          </p:cNvCxnSpPr>
          <p:nvPr/>
        </p:nvCxnSpPr>
        <p:spPr>
          <a:xfrm flipH="1">
            <a:off x="1881364" y="4612249"/>
            <a:ext cx="3877" cy="1333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21D0F664-2B7A-F945-A177-8A90A01B3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0" y="4739076"/>
            <a:ext cx="179439" cy="193988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0A63B170-4217-CA4E-8461-C26FD8CECC42}"/>
              </a:ext>
            </a:extLst>
          </p:cNvPr>
          <p:cNvSpPr/>
          <p:nvPr/>
        </p:nvSpPr>
        <p:spPr>
          <a:xfrm>
            <a:off x="1325307" y="4745622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AA74752-435A-5743-989A-28D2A7E33D4C}"/>
              </a:ext>
            </a:extLst>
          </p:cNvPr>
          <p:cNvSpPr/>
          <p:nvPr/>
        </p:nvSpPr>
        <p:spPr>
          <a:xfrm>
            <a:off x="1752264" y="4724274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E8D35EE-DD9E-3049-A9FF-59110B33F493}"/>
              </a:ext>
            </a:extLst>
          </p:cNvPr>
          <p:cNvSpPr/>
          <p:nvPr/>
        </p:nvSpPr>
        <p:spPr>
          <a:xfrm>
            <a:off x="2029786" y="4713600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이등변 삼각형 34">
            <a:extLst>
              <a:ext uri="{FF2B5EF4-FFF2-40B4-BE49-F238E27FC236}">
                <a16:creationId xmlns:a16="http://schemas.microsoft.com/office/drawing/2014/main" id="{C09CB15A-1C72-534E-991B-ADA995763751}"/>
              </a:ext>
            </a:extLst>
          </p:cNvPr>
          <p:cNvSpPr/>
          <p:nvPr/>
        </p:nvSpPr>
        <p:spPr>
          <a:xfrm rot="21446767">
            <a:off x="3910046" y="4209043"/>
            <a:ext cx="1179699" cy="422461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구부러진 연결선[U] 80">
            <a:extLst>
              <a:ext uri="{FF2B5EF4-FFF2-40B4-BE49-F238E27FC236}">
                <a16:creationId xmlns:a16="http://schemas.microsoft.com/office/drawing/2014/main" id="{3C9DE993-0962-0849-8A05-6DA481054307}"/>
              </a:ext>
            </a:extLst>
          </p:cNvPr>
          <p:cNvCxnSpPr>
            <a:cxnSpLocks/>
          </p:cNvCxnSpPr>
          <p:nvPr/>
        </p:nvCxnSpPr>
        <p:spPr>
          <a:xfrm flipV="1">
            <a:off x="4100084" y="4206656"/>
            <a:ext cx="160270" cy="56875"/>
          </a:xfrm>
          <a:prstGeom prst="curvedConnector3">
            <a:avLst>
              <a:gd name="adj1" fmla="val 26228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구부러진 연결선[U] 81">
            <a:extLst>
              <a:ext uri="{FF2B5EF4-FFF2-40B4-BE49-F238E27FC236}">
                <a16:creationId xmlns:a16="http://schemas.microsoft.com/office/drawing/2014/main" id="{E7575237-EDF0-EF4F-BC8E-D446CC7E7209}"/>
              </a:ext>
            </a:extLst>
          </p:cNvPr>
          <p:cNvCxnSpPr>
            <a:cxnSpLocks/>
          </p:cNvCxnSpPr>
          <p:nvPr/>
        </p:nvCxnSpPr>
        <p:spPr>
          <a:xfrm rot="16200000" flipV="1">
            <a:off x="3871864" y="4575359"/>
            <a:ext cx="135229" cy="118308"/>
          </a:xfrm>
          <a:prstGeom prst="curvedConnector3">
            <a:avLst>
              <a:gd name="adj1" fmla="val 147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F9AB66C3-1D95-754A-93D3-69BF5547E003}"/>
              </a:ext>
            </a:extLst>
          </p:cNvPr>
          <p:cNvCxnSpPr>
            <a:cxnSpLocks/>
          </p:cNvCxnSpPr>
          <p:nvPr/>
        </p:nvCxnSpPr>
        <p:spPr>
          <a:xfrm rot="5400000">
            <a:off x="4996554" y="4558782"/>
            <a:ext cx="157027" cy="88799"/>
          </a:xfrm>
          <a:prstGeom prst="curvedConnector3">
            <a:avLst>
              <a:gd name="adj1" fmla="val 80329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24334394-9B0B-6E4B-84F1-A277B89299C2}"/>
              </a:ext>
            </a:extLst>
          </p:cNvPr>
          <p:cNvCxnSpPr>
            <a:cxnSpLocks/>
            <a:stCxn id="78" idx="2"/>
            <a:endCxn id="78" idx="4"/>
          </p:cNvCxnSpPr>
          <p:nvPr/>
        </p:nvCxnSpPr>
        <p:spPr>
          <a:xfrm flipV="1">
            <a:off x="3920044" y="4605011"/>
            <a:ext cx="1178527" cy="52566"/>
          </a:xfrm>
          <a:prstGeom prst="line">
            <a:avLst/>
          </a:prstGeom>
          <a:ln w="3175">
            <a:solidFill>
              <a:srgbClr val="FFC00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4553132C-C556-D64D-AEC7-0AA621CF4A3F}"/>
              </a:ext>
            </a:extLst>
          </p:cNvPr>
          <p:cNvSpPr/>
          <p:nvPr/>
        </p:nvSpPr>
        <p:spPr>
          <a:xfrm>
            <a:off x="4702938" y="4426815"/>
            <a:ext cx="60323" cy="6032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D7F447D-6DE4-DA41-AF2C-BE6A40E2C410}"/>
              </a:ext>
            </a:extLst>
          </p:cNvPr>
          <p:cNvSpPr/>
          <p:nvPr/>
        </p:nvSpPr>
        <p:spPr>
          <a:xfrm>
            <a:off x="4173166" y="4620511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B065303-E0EC-8741-909C-BE7D7D0B2BD6}"/>
              </a:ext>
            </a:extLst>
          </p:cNvPr>
          <p:cNvSpPr/>
          <p:nvPr/>
        </p:nvSpPr>
        <p:spPr>
          <a:xfrm>
            <a:off x="4600123" y="4599163"/>
            <a:ext cx="50080" cy="50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210FDBA-63C0-4649-8121-ACA653EB9F2B}"/>
              </a:ext>
            </a:extLst>
          </p:cNvPr>
          <p:cNvSpPr/>
          <p:nvPr/>
        </p:nvSpPr>
        <p:spPr>
          <a:xfrm>
            <a:off x="4877645" y="458848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445B2ADD-4356-8D45-A564-C1DE7D99A4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9828">
            <a:off x="4497493" y="4653930"/>
            <a:ext cx="227035" cy="234063"/>
          </a:xfrm>
          <a:prstGeom prst="rect">
            <a:avLst/>
          </a:prstGeom>
        </p:spPr>
      </p:pic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4C889531-D8F0-B948-9BB3-CA520D784776}"/>
              </a:ext>
            </a:extLst>
          </p:cNvPr>
          <p:cNvCxnSpPr>
            <a:cxnSpLocks/>
          </p:cNvCxnSpPr>
          <p:nvPr/>
        </p:nvCxnSpPr>
        <p:spPr>
          <a:xfrm flipH="1">
            <a:off x="4627978" y="4487138"/>
            <a:ext cx="82897" cy="1370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94">
            <a:extLst>
              <a:ext uri="{FF2B5EF4-FFF2-40B4-BE49-F238E27FC236}">
                <a16:creationId xmlns:a16="http://schemas.microsoft.com/office/drawing/2014/main" id="{0BFCD367-4391-6D42-A717-2865A62800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83" y="1284292"/>
            <a:ext cx="179439" cy="1939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DFAC7A-4061-6C4D-8D2B-04F7C2129C8A}"/>
              </a:ext>
            </a:extLst>
          </p:cNvPr>
          <p:cNvSpPr/>
          <p:nvPr/>
        </p:nvSpPr>
        <p:spPr>
          <a:xfrm>
            <a:off x="6234545" y="275384"/>
            <a:ext cx="1039091" cy="200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특징과</a:t>
            </a:r>
            <a:endParaRPr kumimoji="1" lang="en-US" altLang="ko-KR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577A49E-0816-8746-89D1-B438B57B42C1}"/>
              </a:ext>
            </a:extLst>
          </p:cNvPr>
          <p:cNvSpPr/>
          <p:nvPr/>
        </p:nvSpPr>
        <p:spPr>
          <a:xfrm>
            <a:off x="6234545" y="2508607"/>
            <a:ext cx="1039091" cy="188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장점 및 가능성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A8532F1-2C04-9C43-AA38-3F294C0A5AF2}"/>
              </a:ext>
            </a:extLst>
          </p:cNvPr>
          <p:cNvSpPr/>
          <p:nvPr/>
        </p:nvSpPr>
        <p:spPr>
          <a:xfrm>
            <a:off x="6234545" y="4613563"/>
            <a:ext cx="1039091" cy="1974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단점</a:t>
            </a: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225666-74CD-0D41-9915-B4D854958D72}"/>
              </a:ext>
            </a:extLst>
          </p:cNvPr>
          <p:cNvCxnSpPr/>
          <p:nvPr/>
        </p:nvCxnSpPr>
        <p:spPr>
          <a:xfrm>
            <a:off x="6206835" y="177752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B8809B7-4728-1146-BDB2-0C1DFAD12778}"/>
              </a:ext>
            </a:extLst>
          </p:cNvPr>
          <p:cNvCxnSpPr/>
          <p:nvPr/>
        </p:nvCxnSpPr>
        <p:spPr>
          <a:xfrm>
            <a:off x="6206835" y="2394479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7494C20D-7A67-EA45-8EDA-6380E2EEAB11}"/>
              </a:ext>
            </a:extLst>
          </p:cNvPr>
          <p:cNvCxnSpPr/>
          <p:nvPr/>
        </p:nvCxnSpPr>
        <p:spPr>
          <a:xfrm>
            <a:off x="6206835" y="4500370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54DAFC-CB93-B141-9481-B62523D57849}"/>
              </a:ext>
            </a:extLst>
          </p:cNvPr>
          <p:cNvCxnSpPr/>
          <p:nvPr/>
        </p:nvCxnSpPr>
        <p:spPr>
          <a:xfrm>
            <a:off x="6206835" y="6693858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3A52A07-EAE3-2547-AA11-50CF8E1506DF}"/>
              </a:ext>
            </a:extLst>
          </p:cNvPr>
          <p:cNvSpPr/>
          <p:nvPr/>
        </p:nvSpPr>
        <p:spPr>
          <a:xfrm>
            <a:off x="498344" y="2508607"/>
            <a:ext cx="2521948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1. </a:t>
            </a:r>
            <a:r>
              <a:rPr kumimoji="1" lang="ko-KR" altLang="en-US" sz="1200">
                <a:solidFill>
                  <a:schemeClr val="tx1"/>
                </a:solidFill>
              </a:rPr>
              <a:t>변 위에 마우스를 </a:t>
            </a:r>
            <a:r>
              <a:rPr kumimoji="1" lang="en-US" altLang="ko-KR" sz="1200">
                <a:solidFill>
                  <a:schemeClr val="tx1"/>
                </a:solidFill>
              </a:rPr>
              <a:t>hover</a:t>
            </a:r>
            <a:r>
              <a:rPr kumimoji="1" lang="ko-KR" altLang="en-US" sz="1200">
                <a:solidFill>
                  <a:schemeClr val="tx1"/>
                </a:solidFill>
              </a:rPr>
              <a:t>시 노란색으로 변하고</a:t>
            </a:r>
            <a:r>
              <a:rPr kumimoji="1" lang="en-US" altLang="ko-KR" sz="1200">
                <a:solidFill>
                  <a:schemeClr val="tx1"/>
                </a:solidFill>
              </a:rPr>
              <a:t>, </a:t>
            </a:r>
            <a:r>
              <a:rPr kumimoji="1" lang="ko-KR" altLang="en-US" sz="1200">
                <a:solidFill>
                  <a:schemeClr val="tx1"/>
                </a:solidFill>
              </a:rPr>
              <a:t>클릭할 수 있는 점이 생김</a:t>
            </a:r>
            <a:r>
              <a:rPr kumimoji="1" lang="en-US" altLang="ko-KR" sz="1200">
                <a:solidFill>
                  <a:schemeClr val="tx1"/>
                </a:solidFill>
              </a:rPr>
              <a:t>. </a:t>
            </a:r>
          </a:p>
          <a:p>
            <a:r>
              <a:rPr kumimoji="1" lang="en-US" altLang="ko-KR" sz="1200">
                <a:solidFill>
                  <a:schemeClr val="tx1"/>
                </a:solidFill>
              </a:rPr>
              <a:t>2. </a:t>
            </a:r>
            <a:r>
              <a:rPr kumimoji="1" lang="ko-KR" altLang="en-US" sz="1200">
                <a:solidFill>
                  <a:schemeClr val="tx1"/>
                </a:solidFill>
              </a:rPr>
              <a:t>이 중 하나를 클릭하면 그 점이 노란색으로 변함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586FA9-C6FC-D742-BA95-99C59353E3BC}"/>
              </a:ext>
            </a:extLst>
          </p:cNvPr>
          <p:cNvSpPr txBox="1"/>
          <p:nvPr/>
        </p:nvSpPr>
        <p:spPr>
          <a:xfrm>
            <a:off x="1503359" y="18546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bg1">
                    <a:lumMod val="75000"/>
                  </a:schemeClr>
                </a:solidFill>
              </a:rPr>
              <a:t>기존에 제시했던 시안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EAA6187-C5EE-AA47-B392-F12A06220665}"/>
              </a:ext>
            </a:extLst>
          </p:cNvPr>
          <p:cNvSpPr/>
          <p:nvPr/>
        </p:nvSpPr>
        <p:spPr>
          <a:xfrm>
            <a:off x="3253900" y="2508607"/>
            <a:ext cx="2521948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3. </a:t>
            </a:r>
            <a:r>
              <a:rPr kumimoji="1" lang="ko-KR" altLang="en-US" sz="1200">
                <a:solidFill>
                  <a:schemeClr val="tx1"/>
                </a:solidFill>
              </a:rPr>
              <a:t>점에서 자름선이 나와 커서를 따라다니게 됨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7BF5BE6-9E8B-4B40-9F50-9271D93B97DC}"/>
              </a:ext>
            </a:extLst>
          </p:cNvPr>
          <p:cNvSpPr/>
          <p:nvPr/>
        </p:nvSpPr>
        <p:spPr>
          <a:xfrm>
            <a:off x="498344" y="5424801"/>
            <a:ext cx="2521948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4. </a:t>
            </a:r>
            <a:r>
              <a:rPr kumimoji="1" lang="ko-KR" altLang="en-US" sz="1200">
                <a:solidFill>
                  <a:schemeClr val="tx1"/>
                </a:solidFill>
              </a:rPr>
              <a:t>클릭 가능한 점들 중에 하나를 클릭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70025D1B-703D-F145-AA65-CA270255A0E7}"/>
              </a:ext>
            </a:extLst>
          </p:cNvPr>
          <p:cNvSpPr/>
          <p:nvPr/>
        </p:nvSpPr>
        <p:spPr>
          <a:xfrm>
            <a:off x="3253900" y="5424801"/>
            <a:ext cx="2521948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5.  </a:t>
            </a:r>
            <a:r>
              <a:rPr kumimoji="1" lang="ko-KR" altLang="en-US" sz="1200">
                <a:solidFill>
                  <a:schemeClr val="tx1"/>
                </a:solidFill>
              </a:rPr>
              <a:t>잘림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850DC42-0553-124B-8047-3FC2AA654D1D}"/>
              </a:ext>
            </a:extLst>
          </p:cNvPr>
          <p:cNvSpPr txBox="1"/>
          <p:nvPr/>
        </p:nvSpPr>
        <p:spPr>
          <a:xfrm>
            <a:off x="7461956" y="269775"/>
            <a:ext cx="442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점과 점을 연결해서 선을 만들어 도형을 자르는 방식 사용</a:t>
            </a:r>
            <a:endParaRPr kumimoji="1" lang="en-US" altLang="ko-KR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4EA87E8-7C9A-D648-AAA2-7AA851E04CD5}"/>
              </a:ext>
            </a:extLst>
          </p:cNvPr>
          <p:cNvSpPr txBox="1"/>
          <p:nvPr/>
        </p:nvSpPr>
        <p:spPr>
          <a:xfrm>
            <a:off x="7461956" y="2490459"/>
            <a:ext cx="4425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사용자는 선택지의 경우의 수 이내에서라면 상대적으로 자유롭게 선을 만들 수 있다</a:t>
            </a:r>
            <a:r>
              <a:rPr kumimoji="1" lang="en-US" altLang="ko-KR"/>
              <a:t>.</a:t>
            </a:r>
            <a:r>
              <a:rPr kumimoji="1" lang="ko-KR" altLang="en-US"/>
              <a:t> </a:t>
            </a:r>
            <a:endParaRPr kumimoji="1" lang="en-US" altLang="ko-KR"/>
          </a:p>
          <a:p>
            <a:r>
              <a:rPr kumimoji="1" lang="en-US" altLang="ko-KR"/>
              <a:t>2)</a:t>
            </a:r>
            <a:r>
              <a:rPr kumimoji="1" lang="ko-KR" altLang="en-US"/>
              <a:t>개발자</a:t>
            </a:r>
            <a:r>
              <a:rPr kumimoji="1" lang="en-US" altLang="ko-KR"/>
              <a:t>, </a:t>
            </a:r>
            <a:r>
              <a:rPr kumimoji="1" lang="ko-KR" altLang="en-US"/>
              <a:t>기획자 입장에서 점의 개수를 조절함에 따라서 선택지의 경우의 수를 맞춰갈 수 있다</a:t>
            </a:r>
            <a:r>
              <a:rPr kumimoji="1" lang="en-US" altLang="ko-KR"/>
              <a:t>. 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B466C5F-40D7-424D-B0A0-BDC853B903DA}"/>
              </a:ext>
            </a:extLst>
          </p:cNvPr>
          <p:cNvSpPr txBox="1"/>
          <p:nvPr/>
        </p:nvSpPr>
        <p:spPr>
          <a:xfrm>
            <a:off x="7461956" y="4616140"/>
            <a:ext cx="44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클릭 수가 많다</a:t>
            </a:r>
            <a:endParaRPr kumimoji="1" lang="en-US" altLang="ko-KR"/>
          </a:p>
          <a:p>
            <a:r>
              <a:rPr kumimoji="1" lang="en-US" altLang="ko-KR"/>
              <a:t>2)</a:t>
            </a:r>
            <a:r>
              <a:rPr kumimoji="1" lang="ko-KR" altLang="en-US"/>
              <a:t>변 위에 점은 비주얼적으로 좋아 보이지 않을 가능성이 높다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6041666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136188"/>
          <a:ext cx="1257300" cy="458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</a:tblGrid>
              <a:tr h="45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시안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</a:tbl>
          </a:graphicData>
        </a:graphic>
      </p:graphicFrame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52601" y="1991189"/>
            <a:ext cx="2215980" cy="951556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859191" y="2011507"/>
            <a:ext cx="187881" cy="21860"/>
          </a:xfrm>
          <a:prstGeom prst="curvedConnector3">
            <a:avLst>
              <a:gd name="adj1" fmla="val -11286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6036" y="2902180"/>
            <a:ext cx="138785" cy="121419"/>
          </a:xfrm>
          <a:prstGeom prst="curvedConnector3">
            <a:avLst>
              <a:gd name="adj1" fmla="val 93924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98906" y="2871400"/>
            <a:ext cx="165866" cy="38121"/>
          </a:xfrm>
          <a:prstGeom prst="curvedConnector3">
            <a:avLst>
              <a:gd name="adj1" fmla="val 50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id="{445B2ADD-4356-8D45-A564-C1DE7D99A4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55600">
            <a:off x="1526652" y="3060482"/>
            <a:ext cx="227035" cy="23406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DFAC7A-4061-6C4D-8D2B-04F7C2129C8A}"/>
              </a:ext>
            </a:extLst>
          </p:cNvPr>
          <p:cNvSpPr/>
          <p:nvPr/>
        </p:nvSpPr>
        <p:spPr>
          <a:xfrm>
            <a:off x="6234545" y="275384"/>
            <a:ext cx="1039091" cy="200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특징과</a:t>
            </a:r>
            <a:endParaRPr kumimoji="1" lang="en-US" altLang="ko-KR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577A49E-0816-8746-89D1-B438B57B42C1}"/>
              </a:ext>
            </a:extLst>
          </p:cNvPr>
          <p:cNvSpPr/>
          <p:nvPr/>
        </p:nvSpPr>
        <p:spPr>
          <a:xfrm>
            <a:off x="6234545" y="2508607"/>
            <a:ext cx="1039091" cy="188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장점 및 가능성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A8532F1-2C04-9C43-AA38-3F294C0A5AF2}"/>
              </a:ext>
            </a:extLst>
          </p:cNvPr>
          <p:cNvSpPr/>
          <p:nvPr/>
        </p:nvSpPr>
        <p:spPr>
          <a:xfrm>
            <a:off x="6234545" y="4613563"/>
            <a:ext cx="1039091" cy="1974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단점</a:t>
            </a: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225666-74CD-0D41-9915-B4D854958D72}"/>
              </a:ext>
            </a:extLst>
          </p:cNvPr>
          <p:cNvCxnSpPr/>
          <p:nvPr/>
        </p:nvCxnSpPr>
        <p:spPr>
          <a:xfrm>
            <a:off x="6206835" y="177752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B8809B7-4728-1146-BDB2-0C1DFAD12778}"/>
              </a:ext>
            </a:extLst>
          </p:cNvPr>
          <p:cNvCxnSpPr/>
          <p:nvPr/>
        </p:nvCxnSpPr>
        <p:spPr>
          <a:xfrm>
            <a:off x="6206835" y="2394479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7494C20D-7A67-EA45-8EDA-6380E2EEAB11}"/>
              </a:ext>
            </a:extLst>
          </p:cNvPr>
          <p:cNvCxnSpPr/>
          <p:nvPr/>
        </p:nvCxnSpPr>
        <p:spPr>
          <a:xfrm>
            <a:off x="6206835" y="4500370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54DAFC-CB93-B141-9481-B62523D57849}"/>
              </a:ext>
            </a:extLst>
          </p:cNvPr>
          <p:cNvCxnSpPr/>
          <p:nvPr/>
        </p:nvCxnSpPr>
        <p:spPr>
          <a:xfrm>
            <a:off x="6206835" y="6693858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3A52A07-EAE3-2547-AA11-50CF8E1506DF}"/>
              </a:ext>
            </a:extLst>
          </p:cNvPr>
          <p:cNvSpPr/>
          <p:nvPr/>
        </p:nvSpPr>
        <p:spPr>
          <a:xfrm>
            <a:off x="317721" y="3511954"/>
            <a:ext cx="2521948" cy="145227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1. </a:t>
            </a:r>
            <a:r>
              <a:rPr kumimoji="1" lang="ko-KR" altLang="en-US" sz="1200">
                <a:solidFill>
                  <a:schemeClr val="tx1"/>
                </a:solidFill>
              </a:rPr>
              <a:t>면을 몇개 구간으로 나눔</a:t>
            </a:r>
            <a:r>
              <a:rPr kumimoji="1" lang="en-US" altLang="ko-KR" sz="1200">
                <a:solidFill>
                  <a:schemeClr val="tx1"/>
                </a:solidFill>
              </a:rPr>
              <a:t> (</a:t>
            </a:r>
            <a:r>
              <a:rPr kumimoji="1" lang="ko-KR" altLang="en-US" sz="1200">
                <a:solidFill>
                  <a:schemeClr val="tx1"/>
                </a:solidFill>
              </a:rPr>
              <a:t>그림 상으로는 구간별 색이 다르지만 실제로는 다 같은 색으로 보일 것임</a:t>
            </a:r>
            <a:r>
              <a:rPr kumimoji="1" lang="en-US" altLang="ko-KR" sz="1200">
                <a:solidFill>
                  <a:schemeClr val="tx1"/>
                </a:solidFill>
              </a:rPr>
              <a:t>)</a:t>
            </a:r>
            <a:r>
              <a:rPr kumimoji="1" lang="ko-KR" altLang="en-US" sz="1200">
                <a:solidFill>
                  <a:schemeClr val="tx1"/>
                </a:solidFill>
              </a:rPr>
              <a:t> </a:t>
            </a:r>
            <a:endParaRPr kumimoji="1" lang="en-US" altLang="ko-KR" sz="1200">
              <a:solidFill>
                <a:schemeClr val="tx1"/>
              </a:solidFill>
            </a:endParaRPr>
          </a:p>
          <a:p>
            <a:r>
              <a:rPr kumimoji="1" lang="en-US" altLang="ko-KR" sz="1200">
                <a:solidFill>
                  <a:schemeClr val="tx1"/>
                </a:solidFill>
              </a:rPr>
              <a:t>2. </a:t>
            </a:r>
            <a:r>
              <a:rPr kumimoji="1" lang="ko-KR" altLang="en-US" sz="1200">
                <a:solidFill>
                  <a:schemeClr val="tx1"/>
                </a:solidFill>
              </a:rPr>
              <a:t>면 위에서 커서를 </a:t>
            </a:r>
            <a:r>
              <a:rPr kumimoji="1" lang="en-US" altLang="ko-KR" sz="1200">
                <a:solidFill>
                  <a:schemeClr val="tx1"/>
                </a:solidFill>
              </a:rPr>
              <a:t>hover</a:t>
            </a:r>
            <a:r>
              <a:rPr kumimoji="1" lang="ko-KR" altLang="en-US" sz="1200">
                <a:solidFill>
                  <a:schemeClr val="tx1"/>
                </a:solidFill>
              </a:rPr>
              <a:t>하는 구간별로 각각 그에 맞는 점선이 강조됨</a:t>
            </a:r>
            <a:r>
              <a:rPr kumimoji="1" lang="en-US" altLang="ko-KR" sz="1200">
                <a:solidFill>
                  <a:schemeClr val="tx1"/>
                </a:solidFill>
              </a:rPr>
              <a:t>.</a:t>
            </a:r>
            <a:endParaRPr kumimoji="1" lang="ko-KR" altLang="en-US" sz="1200">
              <a:solidFill>
                <a:schemeClr val="tx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EAA6187-C5EE-AA47-B392-F12A06220665}"/>
              </a:ext>
            </a:extLst>
          </p:cNvPr>
          <p:cNvSpPr/>
          <p:nvPr/>
        </p:nvSpPr>
        <p:spPr>
          <a:xfrm>
            <a:off x="3265190" y="3511954"/>
            <a:ext cx="2521948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3. </a:t>
            </a:r>
            <a:r>
              <a:rPr kumimoji="1" lang="ko-KR" altLang="en-US" sz="1200">
                <a:solidFill>
                  <a:schemeClr val="tx1"/>
                </a:solidFill>
              </a:rPr>
              <a:t>각 면에 마우스를 </a:t>
            </a:r>
            <a:r>
              <a:rPr kumimoji="1" lang="en-US" altLang="ko-KR" sz="1200">
                <a:solidFill>
                  <a:schemeClr val="tx1"/>
                </a:solidFill>
              </a:rPr>
              <a:t>hover</a:t>
            </a:r>
            <a:r>
              <a:rPr kumimoji="1" lang="ko-KR" altLang="en-US" sz="1200">
                <a:solidFill>
                  <a:schemeClr val="tx1"/>
                </a:solidFill>
              </a:rPr>
              <a:t>해보다 적당한 점선이 나타났을때 클릭하면 잘림</a:t>
            </a:r>
            <a:r>
              <a:rPr kumimoji="1" lang="en-US" altLang="ko-KR" sz="1200">
                <a:solidFill>
                  <a:schemeClr val="tx1"/>
                </a:solidFill>
              </a:rPr>
              <a:t>.</a:t>
            </a:r>
          </a:p>
          <a:p>
            <a:r>
              <a:rPr kumimoji="1" lang="en-US" altLang="ko-KR" sz="1200">
                <a:solidFill>
                  <a:schemeClr val="tx1"/>
                </a:solidFill>
              </a:rPr>
              <a:t>4. </a:t>
            </a:r>
            <a:r>
              <a:rPr kumimoji="1" lang="ko-KR" altLang="en-US" sz="1200">
                <a:solidFill>
                  <a:schemeClr val="tx1"/>
                </a:solidFill>
              </a:rPr>
              <a:t>둘 중 한 면만 활성화 상태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2A99B4-C5FB-0948-A3A2-8B99873B3021}"/>
              </a:ext>
            </a:extLst>
          </p:cNvPr>
          <p:cNvSpPr txBox="1"/>
          <p:nvPr/>
        </p:nvSpPr>
        <p:spPr>
          <a:xfrm>
            <a:off x="1503359" y="18546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bg1">
                    <a:lumMod val="75000"/>
                  </a:schemeClr>
                </a:solidFill>
              </a:rPr>
              <a:t>점을 아예 없앰</a:t>
            </a: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183F0D51-26F6-4644-A525-96439F4AE019}"/>
              </a:ext>
            </a:extLst>
          </p:cNvPr>
          <p:cNvSpPr/>
          <p:nvPr/>
        </p:nvSpPr>
        <p:spPr>
          <a:xfrm>
            <a:off x="2186300" y="2643521"/>
            <a:ext cx="519588" cy="271990"/>
          </a:xfrm>
          <a:custGeom>
            <a:avLst/>
            <a:gdLst>
              <a:gd name="connsiteX0" fmla="*/ 0 w 438539"/>
              <a:gd name="connsiteY0" fmla="*/ 0 h 279919"/>
              <a:gd name="connsiteX1" fmla="*/ 27992 w 438539"/>
              <a:gd name="connsiteY1" fmla="*/ 279919 h 279919"/>
              <a:gd name="connsiteX2" fmla="*/ 438539 w 438539"/>
              <a:gd name="connsiteY2" fmla="*/ 242596 h 279919"/>
              <a:gd name="connsiteX3" fmla="*/ 0 w 438539"/>
              <a:gd name="connsiteY3" fmla="*/ 0 h 27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539" h="279919">
                <a:moveTo>
                  <a:pt x="0" y="0"/>
                </a:moveTo>
                <a:lnTo>
                  <a:pt x="27992" y="279919"/>
                </a:lnTo>
                <a:lnTo>
                  <a:pt x="438539" y="242596"/>
                </a:lnTo>
                <a:lnTo>
                  <a:pt x="0" y="0"/>
                </a:lnTo>
                <a:close/>
              </a:path>
            </a:pathLst>
          </a:custGeom>
          <a:solidFill>
            <a:srgbClr val="FCE649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985A6B3F-662D-9240-A8AD-8544D9302963}"/>
              </a:ext>
            </a:extLst>
          </p:cNvPr>
          <p:cNvCxnSpPr>
            <a:cxnSpLocks/>
          </p:cNvCxnSpPr>
          <p:nvPr/>
        </p:nvCxnSpPr>
        <p:spPr>
          <a:xfrm>
            <a:off x="2382608" y="2577022"/>
            <a:ext cx="69904" cy="5038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6EA4871E-F341-0744-86D7-68E9A3BBF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2421393" y="2821460"/>
            <a:ext cx="179439" cy="193988"/>
          </a:xfrm>
          <a:prstGeom prst="rect">
            <a:avLst/>
          </a:prstGeom>
        </p:spPr>
      </p:pic>
      <p:sp>
        <p:nvSpPr>
          <p:cNvPr id="25" name="자유형 24">
            <a:extLst>
              <a:ext uri="{FF2B5EF4-FFF2-40B4-BE49-F238E27FC236}">
                <a16:creationId xmlns:a16="http://schemas.microsoft.com/office/drawing/2014/main" id="{003C4935-D772-B54D-8828-727589DE2F55}"/>
              </a:ext>
            </a:extLst>
          </p:cNvPr>
          <p:cNvSpPr/>
          <p:nvPr/>
        </p:nvSpPr>
        <p:spPr>
          <a:xfrm>
            <a:off x="1925650" y="2509984"/>
            <a:ext cx="290086" cy="419381"/>
          </a:xfrm>
          <a:custGeom>
            <a:avLst/>
            <a:gdLst>
              <a:gd name="connsiteX0" fmla="*/ 258555 w 290086"/>
              <a:gd name="connsiteY0" fmla="*/ 132430 h 447741"/>
              <a:gd name="connsiteX1" fmla="*/ 290086 w 290086"/>
              <a:gd name="connsiteY1" fmla="*/ 435128 h 447741"/>
              <a:gd name="connsiteX2" fmla="*/ 31531 w 290086"/>
              <a:gd name="connsiteY2" fmla="*/ 447741 h 447741"/>
              <a:gd name="connsiteX3" fmla="*/ 0 w 290086"/>
              <a:gd name="connsiteY3" fmla="*/ 0 h 447741"/>
              <a:gd name="connsiteX4" fmla="*/ 258555 w 290086"/>
              <a:gd name="connsiteY4" fmla="*/ 132430 h 44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86" h="447741">
                <a:moveTo>
                  <a:pt x="258555" y="132430"/>
                </a:moveTo>
                <a:lnTo>
                  <a:pt x="290086" y="435128"/>
                </a:lnTo>
                <a:lnTo>
                  <a:pt x="31531" y="447741"/>
                </a:lnTo>
                <a:lnTo>
                  <a:pt x="0" y="0"/>
                </a:lnTo>
                <a:lnTo>
                  <a:pt x="258555" y="132430"/>
                </a:lnTo>
                <a:close/>
              </a:path>
            </a:pathLst>
          </a:custGeom>
          <a:solidFill>
            <a:srgbClr val="CCFC2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AE6E8C6A-A41C-384F-87BB-1B64128B805B}"/>
              </a:ext>
            </a:extLst>
          </p:cNvPr>
          <p:cNvCxnSpPr>
            <a:cxnSpLocks/>
          </p:cNvCxnSpPr>
          <p:nvPr/>
        </p:nvCxnSpPr>
        <p:spPr>
          <a:xfrm flipH="1">
            <a:off x="2070091" y="2418908"/>
            <a:ext cx="22326" cy="691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그림 79">
            <a:extLst>
              <a:ext uri="{FF2B5EF4-FFF2-40B4-BE49-F238E27FC236}">
                <a16:creationId xmlns:a16="http://schemas.microsoft.com/office/drawing/2014/main" id="{3FEB626E-37B4-0A4D-B2BE-977A8F5F8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2091983" y="2802989"/>
            <a:ext cx="179439" cy="193988"/>
          </a:xfrm>
          <a:prstGeom prst="rect">
            <a:avLst/>
          </a:prstGeom>
        </p:spPr>
      </p:pic>
      <p:sp>
        <p:nvSpPr>
          <p:cNvPr id="84" name="이등변 삼각형 34">
            <a:extLst>
              <a:ext uri="{FF2B5EF4-FFF2-40B4-BE49-F238E27FC236}">
                <a16:creationId xmlns:a16="http://schemas.microsoft.com/office/drawing/2014/main" id="{4D625274-E534-6A48-8932-C2E8F818EC18}"/>
              </a:ext>
            </a:extLst>
          </p:cNvPr>
          <p:cNvSpPr/>
          <p:nvPr/>
        </p:nvSpPr>
        <p:spPr>
          <a:xfrm rot="21446767">
            <a:off x="3336700" y="2032829"/>
            <a:ext cx="954977" cy="951556"/>
          </a:xfrm>
          <a:custGeom>
            <a:avLst/>
            <a:gdLst>
              <a:gd name="connsiteX0" fmla="*/ 0 w 2215980"/>
              <a:gd name="connsiteY0" fmla="*/ 951556 h 951556"/>
              <a:gd name="connsiteX1" fmla="*/ 516789 w 2215980"/>
              <a:gd name="connsiteY1" fmla="*/ 0 h 951556"/>
              <a:gd name="connsiteX2" fmla="*/ 2215980 w 2215980"/>
              <a:gd name="connsiteY2" fmla="*/ 951556 h 951556"/>
              <a:gd name="connsiteX3" fmla="*/ 0 w 2215980"/>
              <a:gd name="connsiteY3" fmla="*/ 951556 h 951556"/>
              <a:gd name="connsiteX0" fmla="*/ 0 w 954977"/>
              <a:gd name="connsiteY0" fmla="*/ 951556 h 951556"/>
              <a:gd name="connsiteX1" fmla="*/ 516789 w 954977"/>
              <a:gd name="connsiteY1" fmla="*/ 0 h 951556"/>
              <a:gd name="connsiteX2" fmla="*/ 954977 w 954977"/>
              <a:gd name="connsiteY2" fmla="*/ 949551 h 951556"/>
              <a:gd name="connsiteX3" fmla="*/ 0 w 954977"/>
              <a:gd name="connsiteY3" fmla="*/ 951556 h 9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977" h="951556">
                <a:moveTo>
                  <a:pt x="0" y="951556"/>
                </a:moveTo>
                <a:lnTo>
                  <a:pt x="516789" y="0"/>
                </a:lnTo>
                <a:lnTo>
                  <a:pt x="954977" y="949551"/>
                </a:lnTo>
                <a:lnTo>
                  <a:pt x="0" y="951556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구부러진 연결선[U] 84">
            <a:extLst>
              <a:ext uri="{FF2B5EF4-FFF2-40B4-BE49-F238E27FC236}">
                <a16:creationId xmlns:a16="http://schemas.microsoft.com/office/drawing/2014/main" id="{BAD239F4-6F95-8E47-8C4A-88DE86C77E29}"/>
              </a:ext>
            </a:extLst>
          </p:cNvPr>
          <p:cNvCxnSpPr>
            <a:cxnSpLocks/>
          </p:cNvCxnSpPr>
          <p:nvPr/>
        </p:nvCxnSpPr>
        <p:spPr>
          <a:xfrm flipV="1">
            <a:off x="3735891" y="2031826"/>
            <a:ext cx="187881" cy="21860"/>
          </a:xfrm>
          <a:prstGeom prst="curvedConnector3">
            <a:avLst>
              <a:gd name="adj1" fmla="val -11286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구부러진 연결선[U] 85">
            <a:extLst>
              <a:ext uri="{FF2B5EF4-FFF2-40B4-BE49-F238E27FC236}">
                <a16:creationId xmlns:a16="http://schemas.microsoft.com/office/drawing/2014/main" id="{310B0FFD-824E-2442-92AB-322F350072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19509" y="2915726"/>
            <a:ext cx="138785" cy="121419"/>
          </a:xfrm>
          <a:prstGeom prst="curvedConnector3">
            <a:avLst>
              <a:gd name="adj1" fmla="val 98804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구부러진 연결선[U] 86">
            <a:extLst>
              <a:ext uri="{FF2B5EF4-FFF2-40B4-BE49-F238E27FC236}">
                <a16:creationId xmlns:a16="http://schemas.microsoft.com/office/drawing/2014/main" id="{872FBE06-A7B4-6846-8C7E-63786CB858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17845" y="2756254"/>
            <a:ext cx="165866" cy="38121"/>
          </a:xfrm>
          <a:prstGeom prst="curvedConnector3">
            <a:avLst>
              <a:gd name="adj1" fmla="val 50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자유형 30">
            <a:extLst>
              <a:ext uri="{FF2B5EF4-FFF2-40B4-BE49-F238E27FC236}">
                <a16:creationId xmlns:a16="http://schemas.microsoft.com/office/drawing/2014/main" id="{9E71076C-57A9-FD49-8D8E-938C1B66DFB0}"/>
              </a:ext>
            </a:extLst>
          </p:cNvPr>
          <p:cNvSpPr/>
          <p:nvPr/>
        </p:nvSpPr>
        <p:spPr>
          <a:xfrm>
            <a:off x="831968" y="2024730"/>
            <a:ext cx="791661" cy="938947"/>
          </a:xfrm>
          <a:custGeom>
            <a:avLst/>
            <a:gdLst>
              <a:gd name="connsiteX0" fmla="*/ 429583 w 484816"/>
              <a:gd name="connsiteY0" fmla="*/ 141149 h 957358"/>
              <a:gd name="connsiteX1" fmla="*/ 110464 w 484816"/>
              <a:gd name="connsiteY1" fmla="*/ 0 h 957358"/>
              <a:gd name="connsiteX2" fmla="*/ 0 w 484816"/>
              <a:gd name="connsiteY2" fmla="*/ 233202 h 957358"/>
              <a:gd name="connsiteX3" fmla="*/ 18410 w 484816"/>
              <a:gd name="connsiteY3" fmla="*/ 957358 h 957358"/>
              <a:gd name="connsiteX4" fmla="*/ 484816 w 484816"/>
              <a:gd name="connsiteY4" fmla="*/ 932810 h 957358"/>
              <a:gd name="connsiteX5" fmla="*/ 429583 w 484816"/>
              <a:gd name="connsiteY5" fmla="*/ 141149 h 957358"/>
              <a:gd name="connsiteX0" fmla="*/ 454131 w 509364"/>
              <a:gd name="connsiteY0" fmla="*/ 141149 h 957358"/>
              <a:gd name="connsiteX1" fmla="*/ 135012 w 509364"/>
              <a:gd name="connsiteY1" fmla="*/ 0 h 957358"/>
              <a:gd name="connsiteX2" fmla="*/ 24548 w 509364"/>
              <a:gd name="connsiteY2" fmla="*/ 233202 h 957358"/>
              <a:gd name="connsiteX3" fmla="*/ 0 w 509364"/>
              <a:gd name="connsiteY3" fmla="*/ 957358 h 957358"/>
              <a:gd name="connsiteX4" fmla="*/ 509364 w 509364"/>
              <a:gd name="connsiteY4" fmla="*/ 932810 h 957358"/>
              <a:gd name="connsiteX5" fmla="*/ 454131 w 509364"/>
              <a:gd name="connsiteY5" fmla="*/ 141149 h 957358"/>
              <a:gd name="connsiteX0" fmla="*/ 454131 w 718019"/>
              <a:gd name="connsiteY0" fmla="*/ 141149 h 957358"/>
              <a:gd name="connsiteX1" fmla="*/ 135012 w 718019"/>
              <a:gd name="connsiteY1" fmla="*/ 0 h 957358"/>
              <a:gd name="connsiteX2" fmla="*/ 24548 w 718019"/>
              <a:gd name="connsiteY2" fmla="*/ 233202 h 957358"/>
              <a:gd name="connsiteX3" fmla="*/ 0 w 718019"/>
              <a:gd name="connsiteY3" fmla="*/ 957358 h 957358"/>
              <a:gd name="connsiteX4" fmla="*/ 718019 w 718019"/>
              <a:gd name="connsiteY4" fmla="*/ 920537 h 957358"/>
              <a:gd name="connsiteX5" fmla="*/ 454131 w 718019"/>
              <a:gd name="connsiteY5" fmla="*/ 141149 h 957358"/>
              <a:gd name="connsiteX0" fmla="*/ 454131 w 816209"/>
              <a:gd name="connsiteY0" fmla="*/ 141149 h 957358"/>
              <a:gd name="connsiteX1" fmla="*/ 135012 w 816209"/>
              <a:gd name="connsiteY1" fmla="*/ 0 h 957358"/>
              <a:gd name="connsiteX2" fmla="*/ 24548 w 816209"/>
              <a:gd name="connsiteY2" fmla="*/ 233202 h 957358"/>
              <a:gd name="connsiteX3" fmla="*/ 0 w 816209"/>
              <a:gd name="connsiteY3" fmla="*/ 957358 h 957358"/>
              <a:gd name="connsiteX4" fmla="*/ 816209 w 816209"/>
              <a:gd name="connsiteY4" fmla="*/ 914401 h 957358"/>
              <a:gd name="connsiteX5" fmla="*/ 454131 w 816209"/>
              <a:gd name="connsiteY5" fmla="*/ 141149 h 957358"/>
              <a:gd name="connsiteX0" fmla="*/ 429583 w 791661"/>
              <a:gd name="connsiteY0" fmla="*/ 141149 h 938947"/>
              <a:gd name="connsiteX1" fmla="*/ 110464 w 791661"/>
              <a:gd name="connsiteY1" fmla="*/ 0 h 938947"/>
              <a:gd name="connsiteX2" fmla="*/ 0 w 791661"/>
              <a:gd name="connsiteY2" fmla="*/ 233202 h 938947"/>
              <a:gd name="connsiteX3" fmla="*/ 319119 w 791661"/>
              <a:gd name="connsiteY3" fmla="*/ 938947 h 938947"/>
              <a:gd name="connsiteX4" fmla="*/ 791661 w 791661"/>
              <a:gd name="connsiteY4" fmla="*/ 914401 h 938947"/>
              <a:gd name="connsiteX5" fmla="*/ 429583 w 791661"/>
              <a:gd name="connsiteY5" fmla="*/ 141149 h 93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1661" h="938947">
                <a:moveTo>
                  <a:pt x="429583" y="141149"/>
                </a:moveTo>
                <a:lnTo>
                  <a:pt x="110464" y="0"/>
                </a:lnTo>
                <a:lnTo>
                  <a:pt x="0" y="233202"/>
                </a:lnTo>
                <a:lnTo>
                  <a:pt x="319119" y="938947"/>
                </a:lnTo>
                <a:lnTo>
                  <a:pt x="791661" y="914401"/>
                </a:lnTo>
                <a:lnTo>
                  <a:pt x="429583" y="141149"/>
                </a:lnTo>
                <a:close/>
              </a:path>
            </a:pathLst>
          </a:cu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27144F6C-21E8-4241-9733-A193DABFA437}"/>
              </a:ext>
            </a:extLst>
          </p:cNvPr>
          <p:cNvCxnSpPr>
            <a:cxnSpLocks/>
          </p:cNvCxnSpPr>
          <p:nvPr/>
        </p:nvCxnSpPr>
        <p:spPr>
          <a:xfrm>
            <a:off x="856911" y="1866902"/>
            <a:ext cx="703261" cy="121315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:a16="http://schemas.microsoft.com/office/drawing/2014/main" id="{0AE60313-DE2F-BE4E-B423-FB24530C15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1340143" y="2667523"/>
            <a:ext cx="179439" cy="193988"/>
          </a:xfrm>
          <a:prstGeom prst="rect">
            <a:avLst/>
          </a:prstGeom>
        </p:spPr>
      </p:pic>
      <p:sp>
        <p:nvSpPr>
          <p:cNvPr id="110" name="이등변 삼각형 34">
            <a:extLst>
              <a:ext uri="{FF2B5EF4-FFF2-40B4-BE49-F238E27FC236}">
                <a16:creationId xmlns:a16="http://schemas.microsoft.com/office/drawing/2014/main" id="{D86A964C-692F-8C4F-B4E3-B0E279D85954}"/>
              </a:ext>
            </a:extLst>
          </p:cNvPr>
          <p:cNvSpPr/>
          <p:nvPr/>
        </p:nvSpPr>
        <p:spPr>
          <a:xfrm rot="21446767">
            <a:off x="3979938" y="1864528"/>
            <a:ext cx="1699191" cy="951556"/>
          </a:xfrm>
          <a:custGeom>
            <a:avLst/>
            <a:gdLst>
              <a:gd name="connsiteX0" fmla="*/ 0 w 2215980"/>
              <a:gd name="connsiteY0" fmla="*/ 951556 h 951556"/>
              <a:gd name="connsiteX1" fmla="*/ 516789 w 2215980"/>
              <a:gd name="connsiteY1" fmla="*/ 0 h 951556"/>
              <a:gd name="connsiteX2" fmla="*/ 2215980 w 2215980"/>
              <a:gd name="connsiteY2" fmla="*/ 951556 h 951556"/>
              <a:gd name="connsiteX3" fmla="*/ 0 w 2215980"/>
              <a:gd name="connsiteY3" fmla="*/ 951556 h 951556"/>
              <a:gd name="connsiteX0" fmla="*/ 384980 w 1699191"/>
              <a:gd name="connsiteY0" fmla="*/ 951097 h 951556"/>
              <a:gd name="connsiteX1" fmla="*/ 0 w 1699191"/>
              <a:gd name="connsiteY1" fmla="*/ 0 h 951556"/>
              <a:gd name="connsiteX2" fmla="*/ 1699191 w 1699191"/>
              <a:gd name="connsiteY2" fmla="*/ 951556 h 951556"/>
              <a:gd name="connsiteX3" fmla="*/ 384980 w 1699191"/>
              <a:gd name="connsiteY3" fmla="*/ 951097 h 951556"/>
              <a:gd name="connsiteX0" fmla="*/ 426184 w 1699191"/>
              <a:gd name="connsiteY0" fmla="*/ 939374 h 951556"/>
              <a:gd name="connsiteX1" fmla="*/ 0 w 1699191"/>
              <a:gd name="connsiteY1" fmla="*/ 0 h 951556"/>
              <a:gd name="connsiteX2" fmla="*/ 1699191 w 1699191"/>
              <a:gd name="connsiteY2" fmla="*/ 951556 h 951556"/>
              <a:gd name="connsiteX3" fmla="*/ 426184 w 1699191"/>
              <a:gd name="connsiteY3" fmla="*/ 939374 h 951556"/>
              <a:gd name="connsiteX0" fmla="*/ 452949 w 1699191"/>
              <a:gd name="connsiteY0" fmla="*/ 947349 h 951556"/>
              <a:gd name="connsiteX1" fmla="*/ 0 w 1699191"/>
              <a:gd name="connsiteY1" fmla="*/ 0 h 951556"/>
              <a:gd name="connsiteX2" fmla="*/ 1699191 w 1699191"/>
              <a:gd name="connsiteY2" fmla="*/ 951556 h 951556"/>
              <a:gd name="connsiteX3" fmla="*/ 452949 w 1699191"/>
              <a:gd name="connsiteY3" fmla="*/ 947349 h 95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9191" h="951556">
                <a:moveTo>
                  <a:pt x="452949" y="947349"/>
                </a:moveTo>
                <a:lnTo>
                  <a:pt x="0" y="0"/>
                </a:lnTo>
                <a:lnTo>
                  <a:pt x="1699191" y="951556"/>
                </a:lnTo>
                <a:lnTo>
                  <a:pt x="452949" y="947349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2" name="구부러진 연결선[U] 111">
            <a:extLst>
              <a:ext uri="{FF2B5EF4-FFF2-40B4-BE49-F238E27FC236}">
                <a16:creationId xmlns:a16="http://schemas.microsoft.com/office/drawing/2014/main" id="{E989BF2A-1694-7345-95DA-BD99328DDC56}"/>
              </a:ext>
            </a:extLst>
          </p:cNvPr>
          <p:cNvCxnSpPr>
            <a:cxnSpLocks/>
          </p:cNvCxnSpPr>
          <p:nvPr/>
        </p:nvCxnSpPr>
        <p:spPr>
          <a:xfrm rot="5400000">
            <a:off x="4210468" y="2921768"/>
            <a:ext cx="176637" cy="56533"/>
          </a:xfrm>
          <a:prstGeom prst="curvedConnector3">
            <a:avLst>
              <a:gd name="adj1" fmla="val 80677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구부러진 연결선[U] 112">
            <a:extLst>
              <a:ext uri="{FF2B5EF4-FFF2-40B4-BE49-F238E27FC236}">
                <a16:creationId xmlns:a16="http://schemas.microsoft.com/office/drawing/2014/main" id="{E49F1787-29F4-B449-9136-4F7FE2A44AD3}"/>
              </a:ext>
            </a:extLst>
          </p:cNvPr>
          <p:cNvCxnSpPr>
            <a:cxnSpLocks/>
          </p:cNvCxnSpPr>
          <p:nvPr/>
        </p:nvCxnSpPr>
        <p:spPr>
          <a:xfrm flipV="1">
            <a:off x="3883391" y="1878038"/>
            <a:ext cx="170511" cy="64247"/>
          </a:xfrm>
          <a:prstGeom prst="curvedConnector3">
            <a:avLst>
              <a:gd name="adj1" fmla="val 19423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구부러진 연결선[U] 113">
            <a:extLst>
              <a:ext uri="{FF2B5EF4-FFF2-40B4-BE49-F238E27FC236}">
                <a16:creationId xmlns:a16="http://schemas.microsoft.com/office/drawing/2014/main" id="{20913391-93E7-6C48-BA69-EF8A86045761}"/>
              </a:ext>
            </a:extLst>
          </p:cNvPr>
          <p:cNvCxnSpPr>
            <a:cxnSpLocks/>
          </p:cNvCxnSpPr>
          <p:nvPr/>
        </p:nvCxnSpPr>
        <p:spPr>
          <a:xfrm>
            <a:off x="4382584" y="2748897"/>
            <a:ext cx="200140" cy="93730"/>
          </a:xfrm>
          <a:prstGeom prst="curvedConnector3">
            <a:avLst>
              <a:gd name="adj1" fmla="val 5915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그림 114">
            <a:extLst>
              <a:ext uri="{FF2B5EF4-FFF2-40B4-BE49-F238E27FC236}">
                <a16:creationId xmlns:a16="http://schemas.microsoft.com/office/drawing/2014/main" id="{487D04E1-FFC7-FD46-87DF-393EF7E67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7015">
            <a:off x="1958906" y="3064275"/>
            <a:ext cx="227035" cy="234063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F9CF3E36-19CF-6C47-8680-8B6F1E9B50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68870">
            <a:off x="2350033" y="3031586"/>
            <a:ext cx="219931" cy="22673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A0C2E20-D7C8-DA40-8A84-F23E9822EBBE}"/>
              </a:ext>
            </a:extLst>
          </p:cNvPr>
          <p:cNvSpPr txBox="1"/>
          <p:nvPr/>
        </p:nvSpPr>
        <p:spPr>
          <a:xfrm>
            <a:off x="7481411" y="4633018"/>
            <a:ext cx="44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점선의 위치와 각도를 조절할 수 없다</a:t>
            </a:r>
            <a:r>
              <a:rPr kumimoji="1" lang="en-US" altLang="ko-KR"/>
              <a:t>.</a:t>
            </a:r>
            <a:r>
              <a:rPr kumimoji="1" lang="ko-KR" altLang="en-US"/>
              <a:t>  </a:t>
            </a:r>
            <a:endParaRPr kumimoji="1" lang="en-US" altLang="ko-KR"/>
          </a:p>
          <a:p>
            <a:r>
              <a:rPr kumimoji="1" lang="ko-KR" altLang="en-US"/>
              <a:t>자유도가 낮다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2)</a:t>
            </a:r>
            <a:r>
              <a:rPr kumimoji="1" lang="ko-KR" altLang="en-US"/>
              <a:t>선이 기본으로 주어지다보니 상대적으로 게임이 쉬워질 수 있다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DF3FCD15-8582-D24D-9383-EFF9BDCE3E76}"/>
              </a:ext>
            </a:extLst>
          </p:cNvPr>
          <p:cNvSpPr/>
          <p:nvPr/>
        </p:nvSpPr>
        <p:spPr>
          <a:xfrm>
            <a:off x="1647153" y="3308256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1</a:t>
            </a:r>
            <a:endParaRPr kumimoji="1" lang="ko-KR" altLang="en-US" sz="60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FC0B9972-A0DA-4249-B469-638159220034}"/>
              </a:ext>
            </a:extLst>
          </p:cNvPr>
          <p:cNvSpPr/>
          <p:nvPr/>
        </p:nvSpPr>
        <p:spPr>
          <a:xfrm>
            <a:off x="2063437" y="3306363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2</a:t>
            </a:r>
            <a:endParaRPr kumimoji="1" lang="ko-KR" altLang="en-US" sz="60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8209F70-BB21-4E42-BD79-43AC5A3E869E}"/>
              </a:ext>
            </a:extLst>
          </p:cNvPr>
          <p:cNvSpPr/>
          <p:nvPr/>
        </p:nvSpPr>
        <p:spPr>
          <a:xfrm>
            <a:off x="2401470" y="3308659"/>
            <a:ext cx="122863" cy="12286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/>
              <a:t>3</a:t>
            </a:r>
            <a:endParaRPr kumimoji="1" lang="ko-KR" altLang="en-US" sz="6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F16688E-D4C8-3042-9E2C-935EEF6DDB1A}"/>
              </a:ext>
            </a:extLst>
          </p:cNvPr>
          <p:cNvSpPr txBox="1"/>
          <p:nvPr/>
        </p:nvSpPr>
        <p:spPr>
          <a:xfrm>
            <a:off x="7481411" y="2553121"/>
            <a:ext cx="442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점을 사용하지 않으니 비주얼이 한결 깔끔해진다</a:t>
            </a:r>
            <a:r>
              <a:rPr kumimoji="1" lang="en-US" altLang="ko-KR"/>
              <a:t>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E3881DE-B1AF-134D-B809-C047724FA0BA}"/>
              </a:ext>
            </a:extLst>
          </p:cNvPr>
          <p:cNvSpPr txBox="1"/>
          <p:nvPr/>
        </p:nvSpPr>
        <p:spPr>
          <a:xfrm>
            <a:off x="7481411" y="287252"/>
            <a:ext cx="442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점을 아예 없앴다</a:t>
            </a:r>
            <a:r>
              <a:rPr kumimoji="1" lang="en-US" altLang="ko-K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8990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136188"/>
          <a:ext cx="1257300" cy="458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</a:tblGrid>
              <a:tr h="45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시안 </a:t>
                      </a: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</a:tbl>
          </a:graphicData>
        </a:graphic>
      </p:graphicFrame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9AECF58E-6077-47ED-87CF-079F8D2BA51A}"/>
              </a:ext>
            </a:extLst>
          </p:cNvPr>
          <p:cNvSpPr/>
          <p:nvPr/>
        </p:nvSpPr>
        <p:spPr>
          <a:xfrm rot="21446767">
            <a:off x="452601" y="1991189"/>
            <a:ext cx="2215980" cy="951556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C0D97876-FA07-A34C-9361-4A792CFCB17C}"/>
              </a:ext>
            </a:extLst>
          </p:cNvPr>
          <p:cNvCxnSpPr>
            <a:cxnSpLocks/>
          </p:cNvCxnSpPr>
          <p:nvPr/>
        </p:nvCxnSpPr>
        <p:spPr>
          <a:xfrm flipV="1">
            <a:off x="859191" y="2011507"/>
            <a:ext cx="187881" cy="21860"/>
          </a:xfrm>
          <a:prstGeom prst="curvedConnector3">
            <a:avLst>
              <a:gd name="adj1" fmla="val -11286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580F723B-715A-1C4B-AD2B-69D60866C3D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6036" y="2902180"/>
            <a:ext cx="138785" cy="121419"/>
          </a:xfrm>
          <a:prstGeom prst="curvedConnector3">
            <a:avLst>
              <a:gd name="adj1" fmla="val 93924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CCF47F02-D8F3-EF4E-B1B8-B9A448B445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98906" y="2871400"/>
            <a:ext cx="165866" cy="38121"/>
          </a:xfrm>
          <a:prstGeom prst="curvedConnector3">
            <a:avLst>
              <a:gd name="adj1" fmla="val 50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DFAC7A-4061-6C4D-8D2B-04F7C2129C8A}"/>
              </a:ext>
            </a:extLst>
          </p:cNvPr>
          <p:cNvSpPr/>
          <p:nvPr/>
        </p:nvSpPr>
        <p:spPr>
          <a:xfrm>
            <a:off x="6234545" y="275384"/>
            <a:ext cx="1039091" cy="200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특징과</a:t>
            </a:r>
            <a:endParaRPr kumimoji="1" lang="en-US" altLang="ko-KR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577A49E-0816-8746-89D1-B438B57B42C1}"/>
              </a:ext>
            </a:extLst>
          </p:cNvPr>
          <p:cNvSpPr/>
          <p:nvPr/>
        </p:nvSpPr>
        <p:spPr>
          <a:xfrm>
            <a:off x="6234545" y="2508607"/>
            <a:ext cx="1039091" cy="188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장점 및 가능성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A8532F1-2C04-9C43-AA38-3F294C0A5AF2}"/>
              </a:ext>
            </a:extLst>
          </p:cNvPr>
          <p:cNvSpPr/>
          <p:nvPr/>
        </p:nvSpPr>
        <p:spPr>
          <a:xfrm>
            <a:off x="6234545" y="4613563"/>
            <a:ext cx="1039091" cy="1974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단점</a:t>
            </a: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225666-74CD-0D41-9915-B4D854958D72}"/>
              </a:ext>
            </a:extLst>
          </p:cNvPr>
          <p:cNvCxnSpPr/>
          <p:nvPr/>
        </p:nvCxnSpPr>
        <p:spPr>
          <a:xfrm>
            <a:off x="6206835" y="177752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B8809B7-4728-1146-BDB2-0C1DFAD12778}"/>
              </a:ext>
            </a:extLst>
          </p:cNvPr>
          <p:cNvCxnSpPr/>
          <p:nvPr/>
        </p:nvCxnSpPr>
        <p:spPr>
          <a:xfrm>
            <a:off x="6206835" y="2394479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7494C20D-7A67-EA45-8EDA-6380E2EEAB11}"/>
              </a:ext>
            </a:extLst>
          </p:cNvPr>
          <p:cNvCxnSpPr/>
          <p:nvPr/>
        </p:nvCxnSpPr>
        <p:spPr>
          <a:xfrm>
            <a:off x="6206835" y="4500370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54DAFC-CB93-B141-9481-B62523D57849}"/>
              </a:ext>
            </a:extLst>
          </p:cNvPr>
          <p:cNvCxnSpPr/>
          <p:nvPr/>
        </p:nvCxnSpPr>
        <p:spPr>
          <a:xfrm>
            <a:off x="6206835" y="6693858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3A52A07-EAE3-2547-AA11-50CF8E1506DF}"/>
              </a:ext>
            </a:extLst>
          </p:cNvPr>
          <p:cNvSpPr/>
          <p:nvPr/>
        </p:nvSpPr>
        <p:spPr>
          <a:xfrm>
            <a:off x="317721" y="3511954"/>
            <a:ext cx="2521948" cy="88270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1. </a:t>
            </a:r>
            <a:r>
              <a:rPr kumimoji="1" lang="ko-KR" altLang="en-US" sz="1200">
                <a:solidFill>
                  <a:schemeClr val="tx1"/>
                </a:solidFill>
              </a:rPr>
              <a:t>변 위의 아무 원하는 지점을  클릭하면 그 부분에서 점선이 만들어짐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2EAA6187-C5EE-AA47-B392-F12A06220665}"/>
              </a:ext>
            </a:extLst>
          </p:cNvPr>
          <p:cNvSpPr/>
          <p:nvPr/>
        </p:nvSpPr>
        <p:spPr>
          <a:xfrm>
            <a:off x="3265190" y="3511954"/>
            <a:ext cx="2521948" cy="88270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>
                <a:solidFill>
                  <a:schemeClr val="tx1"/>
                </a:solidFill>
              </a:rPr>
              <a:t>2. </a:t>
            </a:r>
            <a:r>
              <a:rPr kumimoji="1" lang="ko-KR" altLang="en-US" sz="1200">
                <a:solidFill>
                  <a:schemeClr val="tx1"/>
                </a:solidFill>
              </a:rPr>
              <a:t>이미 클릭했던 변 이외의 변 위원하는 지점을 한번 더 클릭하면 도형이 잘리게 됨</a:t>
            </a:r>
            <a:r>
              <a:rPr kumimoji="1" lang="en-US" altLang="ko-KR" sz="1200">
                <a:solidFill>
                  <a:schemeClr val="tx1"/>
                </a:solidFill>
              </a:rPr>
              <a:t>.</a:t>
            </a:r>
            <a:r>
              <a:rPr kumimoji="1" lang="ko-KR" altLang="en-US" sz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2A99B4-C5FB-0948-A3A2-8B99873B3021}"/>
              </a:ext>
            </a:extLst>
          </p:cNvPr>
          <p:cNvSpPr txBox="1"/>
          <p:nvPr/>
        </p:nvSpPr>
        <p:spPr>
          <a:xfrm>
            <a:off x="1503359" y="18546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bg1">
                    <a:lumMod val="75000"/>
                  </a:schemeClr>
                </a:solidFill>
              </a:rPr>
              <a:t>자유도가 매우 높은 형태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F9CF3E36-19CF-6C47-8680-8B6F1E9B50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986">
            <a:off x="4197033" y="3001460"/>
            <a:ext cx="219931" cy="22673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A0C2E20-D7C8-DA40-8A84-F23E9822EBBE}"/>
              </a:ext>
            </a:extLst>
          </p:cNvPr>
          <p:cNvSpPr txBox="1"/>
          <p:nvPr/>
        </p:nvSpPr>
        <p:spPr>
          <a:xfrm>
            <a:off x="7481411" y="4652473"/>
            <a:ext cx="4425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게임 난이도가 매우 어려워짐</a:t>
            </a:r>
            <a:endParaRPr kumimoji="1" lang="en-US" altLang="ko-KR"/>
          </a:p>
          <a:p>
            <a:r>
              <a:rPr kumimoji="1" lang="en-US" altLang="ko-KR"/>
              <a:t>2)</a:t>
            </a:r>
            <a:r>
              <a:rPr kumimoji="1" lang="ko-KR" altLang="en-US"/>
              <a:t>비교적 자유로운 형태이다보니 답이 맞는지 틀린지 판별하기도 어려움</a:t>
            </a:r>
            <a:endParaRPr kumimoji="1" lang="en-US" altLang="ko-KR"/>
          </a:p>
          <a:p>
            <a:pPr marL="403225" indent="-269875"/>
            <a:r>
              <a:rPr kumimoji="1" lang="en-US" altLang="ko-KR"/>
              <a:t>-  </a:t>
            </a:r>
            <a:r>
              <a:rPr kumimoji="1" lang="ko-KR" altLang="en-US"/>
              <a:t>한 변 위에서 </a:t>
            </a:r>
            <a:r>
              <a:rPr kumimoji="1" lang="en-US" altLang="ko-KR"/>
              <a:t>8</a:t>
            </a:r>
            <a:r>
              <a:rPr kumimoji="1" lang="ko-KR" altLang="en-US"/>
              <a:t>개 정도의 눈에 보이지는 않는 </a:t>
            </a:r>
            <a:r>
              <a:rPr kumimoji="1" lang="en-US" altLang="ko-KR"/>
              <a:t>snap</a:t>
            </a:r>
            <a:r>
              <a:rPr kumimoji="1" lang="ko-KR" altLang="en-US"/>
              <a:t>점을 둔다면 그나마 쉬워질 수 있을듯</a:t>
            </a:r>
            <a:endParaRPr kumimoji="1" lang="en-US" altLang="ko-KR"/>
          </a:p>
          <a:p>
            <a:r>
              <a:rPr kumimoji="1" lang="ko-KR" altLang="en-US"/>
              <a:t> </a:t>
            </a:r>
            <a:endParaRPr kumimoji="1" lang="en-US" altLang="ko-KR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F16688E-D4C8-3042-9E2C-935EEF6DDB1A}"/>
              </a:ext>
            </a:extLst>
          </p:cNvPr>
          <p:cNvSpPr txBox="1"/>
          <p:nvPr/>
        </p:nvSpPr>
        <p:spPr>
          <a:xfrm>
            <a:off x="7481411" y="2533666"/>
            <a:ext cx="442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점을 사용하지 않으니 비주얼이 한결 깔끔해진다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2)</a:t>
            </a:r>
            <a:r>
              <a:rPr kumimoji="1" lang="ko-KR" altLang="en-US"/>
              <a:t>자유도가 매우 높다</a:t>
            </a:r>
            <a:endParaRPr kumimoji="1" lang="en-US" altLang="ko-KR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91B45A08-482F-1542-B323-B3058D9918BE}"/>
              </a:ext>
            </a:extLst>
          </p:cNvPr>
          <p:cNvCxnSpPr>
            <a:stCxn id="35" idx="0"/>
            <a:endCxn id="35" idx="4"/>
          </p:cNvCxnSpPr>
          <p:nvPr/>
        </p:nvCxnSpPr>
        <p:spPr>
          <a:xfrm>
            <a:off x="948777" y="2018005"/>
            <a:ext cx="1739904" cy="874897"/>
          </a:xfrm>
          <a:prstGeom prst="lin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6EA4871E-F341-0744-86D7-68E9A3BBF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1856940" y="2461825"/>
            <a:ext cx="179439" cy="193988"/>
          </a:xfrm>
          <a:prstGeom prst="rect">
            <a:avLst/>
          </a:prstGeom>
        </p:spPr>
      </p:pic>
      <p:sp>
        <p:nvSpPr>
          <p:cNvPr id="46" name="이등변 삼각형 34">
            <a:extLst>
              <a:ext uri="{FF2B5EF4-FFF2-40B4-BE49-F238E27FC236}">
                <a16:creationId xmlns:a16="http://schemas.microsoft.com/office/drawing/2014/main" id="{59D9009B-6E77-4542-81B3-01CCA1EBE70C}"/>
              </a:ext>
            </a:extLst>
          </p:cNvPr>
          <p:cNvSpPr/>
          <p:nvPr/>
        </p:nvSpPr>
        <p:spPr>
          <a:xfrm rot="21446767">
            <a:off x="3384987" y="1991189"/>
            <a:ext cx="2215980" cy="951556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603FE32F-87D7-D443-89E9-5883C6C104CA}"/>
              </a:ext>
            </a:extLst>
          </p:cNvPr>
          <p:cNvCxnSpPr>
            <a:cxnSpLocks/>
          </p:cNvCxnSpPr>
          <p:nvPr/>
        </p:nvCxnSpPr>
        <p:spPr>
          <a:xfrm flipV="1">
            <a:off x="3791577" y="2011507"/>
            <a:ext cx="187881" cy="21860"/>
          </a:xfrm>
          <a:prstGeom prst="curvedConnector3">
            <a:avLst>
              <a:gd name="adj1" fmla="val -11286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[U] 49">
            <a:extLst>
              <a:ext uri="{FF2B5EF4-FFF2-40B4-BE49-F238E27FC236}">
                <a16:creationId xmlns:a16="http://schemas.microsoft.com/office/drawing/2014/main" id="{A42E8BB8-6B36-7649-8C85-ECEF831B77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68422" y="2902180"/>
            <a:ext cx="138785" cy="121419"/>
          </a:xfrm>
          <a:prstGeom prst="curvedConnector3">
            <a:avLst>
              <a:gd name="adj1" fmla="val 93924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FDCF0EC6-1F19-6443-8E85-DD3567C519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31292" y="2871400"/>
            <a:ext cx="165866" cy="38121"/>
          </a:xfrm>
          <a:prstGeom prst="curvedConnector3">
            <a:avLst>
              <a:gd name="adj1" fmla="val 50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677034C0-432C-BA40-BF81-FBB9B1920DA2}"/>
              </a:ext>
            </a:extLst>
          </p:cNvPr>
          <p:cNvCxnSpPr>
            <a:cxnSpLocks/>
            <a:stCxn id="46" idx="2"/>
            <a:endCxn id="46" idx="4"/>
          </p:cNvCxnSpPr>
          <p:nvPr/>
        </p:nvCxnSpPr>
        <p:spPr>
          <a:xfrm flipV="1">
            <a:off x="3407288" y="2892902"/>
            <a:ext cx="2213779" cy="98741"/>
          </a:xfrm>
          <a:prstGeom prst="line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>
            <a:extLst>
              <a:ext uri="{FF2B5EF4-FFF2-40B4-BE49-F238E27FC236}">
                <a16:creationId xmlns:a16="http://schemas.microsoft.com/office/drawing/2014/main" id="{304DE404-3DF2-A64E-A550-0F5A4EA186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4431228" y="2926521"/>
            <a:ext cx="179439" cy="193988"/>
          </a:xfrm>
          <a:prstGeom prst="rect">
            <a:avLst/>
          </a:prstGeom>
        </p:spPr>
      </p:pic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B6B45CEB-483E-B74A-81D1-63A5A1EC189A}"/>
              </a:ext>
            </a:extLst>
          </p:cNvPr>
          <p:cNvCxnSpPr>
            <a:cxnSpLocks/>
          </p:cNvCxnSpPr>
          <p:nvPr/>
        </p:nvCxnSpPr>
        <p:spPr>
          <a:xfrm flipH="1">
            <a:off x="4424299" y="2468469"/>
            <a:ext cx="364956" cy="47380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BCEC7C4-5FAC-CD42-BF5B-E9E6A998BBB6}"/>
              </a:ext>
            </a:extLst>
          </p:cNvPr>
          <p:cNvSpPr txBox="1"/>
          <p:nvPr/>
        </p:nvSpPr>
        <p:spPr>
          <a:xfrm>
            <a:off x="7481411" y="282896"/>
            <a:ext cx="442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자유도 높고 깔끔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120100164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1AE0D8-73EC-7D4F-AEAD-DB1988BFD8C1}"/>
              </a:ext>
            </a:extLst>
          </p:cNvPr>
          <p:cNvSpPr/>
          <p:nvPr/>
        </p:nvSpPr>
        <p:spPr>
          <a:xfrm>
            <a:off x="765914" y="1127072"/>
            <a:ext cx="4448638" cy="3741489"/>
          </a:xfrm>
          <a:prstGeom prst="rect">
            <a:avLst/>
          </a:prstGeom>
          <a:pattFill prst="lg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2D5E875-8F5F-472F-99CE-A5086CECBC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749" y="136188"/>
          <a:ext cx="1257300" cy="458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1716497960"/>
                    </a:ext>
                  </a:extLst>
                </a:gridCol>
              </a:tblGrid>
              <a:tr h="45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시안 </a:t>
                      </a:r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28346"/>
                  </a:ext>
                </a:extLst>
              </a:tr>
            </a:tbl>
          </a:graphicData>
        </a:graphic>
      </p:graphicFrame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985A6B3F-662D-9240-A8AD-8544D9302963}"/>
              </a:ext>
            </a:extLst>
          </p:cNvPr>
          <p:cNvCxnSpPr>
            <a:cxnSpLocks/>
          </p:cNvCxnSpPr>
          <p:nvPr/>
        </p:nvCxnSpPr>
        <p:spPr>
          <a:xfrm>
            <a:off x="1523922" y="1087395"/>
            <a:ext cx="0" cy="37811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DFAC7A-4061-6C4D-8D2B-04F7C2129C8A}"/>
              </a:ext>
            </a:extLst>
          </p:cNvPr>
          <p:cNvSpPr/>
          <p:nvPr/>
        </p:nvSpPr>
        <p:spPr>
          <a:xfrm>
            <a:off x="6234545" y="275384"/>
            <a:ext cx="1039091" cy="20080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특징과</a:t>
            </a:r>
            <a:endParaRPr kumimoji="1" lang="en-US" altLang="ko-KR">
              <a:solidFill>
                <a:schemeClr val="tx1"/>
              </a:solidFill>
            </a:endParaRPr>
          </a:p>
          <a:p>
            <a:pPr algn="ctr"/>
            <a:r>
              <a:rPr kumimoji="1" lang="ko-KR" altLang="en-US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577A49E-0816-8746-89D1-B438B57B42C1}"/>
              </a:ext>
            </a:extLst>
          </p:cNvPr>
          <p:cNvSpPr/>
          <p:nvPr/>
        </p:nvSpPr>
        <p:spPr>
          <a:xfrm>
            <a:off x="6234545" y="2508607"/>
            <a:ext cx="1039091" cy="1886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장점 및 가능성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A8532F1-2C04-9C43-AA38-3F294C0A5AF2}"/>
              </a:ext>
            </a:extLst>
          </p:cNvPr>
          <p:cNvSpPr/>
          <p:nvPr/>
        </p:nvSpPr>
        <p:spPr>
          <a:xfrm>
            <a:off x="6234545" y="4613563"/>
            <a:ext cx="1039091" cy="19745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>
                <a:solidFill>
                  <a:schemeClr val="tx1"/>
                </a:solidFill>
              </a:rPr>
              <a:t>단점</a:t>
            </a: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7225666-74CD-0D41-9915-B4D854958D72}"/>
              </a:ext>
            </a:extLst>
          </p:cNvPr>
          <p:cNvCxnSpPr/>
          <p:nvPr/>
        </p:nvCxnSpPr>
        <p:spPr>
          <a:xfrm>
            <a:off x="6206835" y="177752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7B8809B7-4728-1146-BDB2-0C1DFAD12778}"/>
              </a:ext>
            </a:extLst>
          </p:cNvPr>
          <p:cNvCxnSpPr/>
          <p:nvPr/>
        </p:nvCxnSpPr>
        <p:spPr>
          <a:xfrm>
            <a:off x="6206835" y="2394479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7494C20D-7A67-EA45-8EDA-6380E2EEAB11}"/>
              </a:ext>
            </a:extLst>
          </p:cNvPr>
          <p:cNvCxnSpPr/>
          <p:nvPr/>
        </p:nvCxnSpPr>
        <p:spPr>
          <a:xfrm>
            <a:off x="6206835" y="4500370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[R] 99">
            <a:extLst>
              <a:ext uri="{FF2B5EF4-FFF2-40B4-BE49-F238E27FC236}">
                <a16:creationId xmlns:a16="http://schemas.microsoft.com/office/drawing/2014/main" id="{6654DAFC-CB93-B141-9481-B62523D57849}"/>
              </a:ext>
            </a:extLst>
          </p:cNvPr>
          <p:cNvCxnSpPr/>
          <p:nvPr/>
        </p:nvCxnSpPr>
        <p:spPr>
          <a:xfrm>
            <a:off x="6206835" y="6693858"/>
            <a:ext cx="568036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17BF5BE6-9E8B-4B40-9F50-9271D93B97DC}"/>
              </a:ext>
            </a:extLst>
          </p:cNvPr>
          <p:cNvSpPr/>
          <p:nvPr/>
        </p:nvSpPr>
        <p:spPr>
          <a:xfrm>
            <a:off x="498343" y="5424801"/>
            <a:ext cx="4599269" cy="112339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200">
                <a:solidFill>
                  <a:schemeClr val="tx1"/>
                </a:solidFill>
              </a:rPr>
              <a:t>절단선 아래에 도형을 놓고 선을 클릭하면 잘림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12A99B4-C5FB-0948-A3A2-8B99873B3021}"/>
              </a:ext>
            </a:extLst>
          </p:cNvPr>
          <p:cNvSpPr txBox="1"/>
          <p:nvPr/>
        </p:nvSpPr>
        <p:spPr>
          <a:xfrm>
            <a:off x="1503359" y="185465"/>
            <a:ext cx="359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chemeClr val="bg1">
                    <a:lumMod val="75000"/>
                  </a:schemeClr>
                </a:solidFill>
              </a:rPr>
              <a:t>그 외 재미있을 것 같은 아이디어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D7918AA-31AC-FE41-A50E-47ADA3FD3C65}"/>
              </a:ext>
            </a:extLst>
          </p:cNvPr>
          <p:cNvCxnSpPr>
            <a:cxnSpLocks/>
          </p:cNvCxnSpPr>
          <p:nvPr/>
        </p:nvCxnSpPr>
        <p:spPr>
          <a:xfrm>
            <a:off x="4490733" y="1087395"/>
            <a:ext cx="0" cy="37811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C38E7ECD-6A09-864A-8EF0-567F112AE577}"/>
              </a:ext>
            </a:extLst>
          </p:cNvPr>
          <p:cNvCxnSpPr>
            <a:cxnSpLocks/>
          </p:cNvCxnSpPr>
          <p:nvPr/>
        </p:nvCxnSpPr>
        <p:spPr>
          <a:xfrm flipH="1">
            <a:off x="765914" y="1729949"/>
            <a:ext cx="44486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910F177D-0790-3D4C-A42A-60336AC0BD59}"/>
              </a:ext>
            </a:extLst>
          </p:cNvPr>
          <p:cNvCxnSpPr>
            <a:cxnSpLocks/>
          </p:cNvCxnSpPr>
          <p:nvPr/>
        </p:nvCxnSpPr>
        <p:spPr>
          <a:xfrm flipH="1">
            <a:off x="765914" y="4238370"/>
            <a:ext cx="44486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이등변 삼각형 34">
            <a:extLst>
              <a:ext uri="{FF2B5EF4-FFF2-40B4-BE49-F238E27FC236}">
                <a16:creationId xmlns:a16="http://schemas.microsoft.com/office/drawing/2014/main" id="{389CA416-8EEF-BD44-B20B-6D53ADAF4A75}"/>
              </a:ext>
            </a:extLst>
          </p:cNvPr>
          <p:cNvSpPr/>
          <p:nvPr/>
        </p:nvSpPr>
        <p:spPr>
          <a:xfrm rot="21446767">
            <a:off x="1812824" y="1452158"/>
            <a:ext cx="2215980" cy="951556"/>
          </a:xfrm>
          <a:prstGeom prst="triangle">
            <a:avLst>
              <a:gd name="adj" fmla="val 23321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구부러진 연결선[U] 44">
            <a:extLst>
              <a:ext uri="{FF2B5EF4-FFF2-40B4-BE49-F238E27FC236}">
                <a16:creationId xmlns:a16="http://schemas.microsoft.com/office/drawing/2014/main" id="{2C7C5B70-FF6E-7649-8EFC-DA020A1BCC7C}"/>
              </a:ext>
            </a:extLst>
          </p:cNvPr>
          <p:cNvCxnSpPr>
            <a:cxnSpLocks/>
          </p:cNvCxnSpPr>
          <p:nvPr/>
        </p:nvCxnSpPr>
        <p:spPr>
          <a:xfrm flipV="1">
            <a:off x="2219414" y="1472476"/>
            <a:ext cx="187881" cy="21860"/>
          </a:xfrm>
          <a:prstGeom prst="curvedConnector3">
            <a:avLst>
              <a:gd name="adj1" fmla="val -11286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[U] 45">
            <a:extLst>
              <a:ext uri="{FF2B5EF4-FFF2-40B4-BE49-F238E27FC236}">
                <a16:creationId xmlns:a16="http://schemas.microsoft.com/office/drawing/2014/main" id="{64085212-602B-584F-B508-5DB9513392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6259" y="2363149"/>
            <a:ext cx="138785" cy="121419"/>
          </a:xfrm>
          <a:prstGeom prst="curvedConnector3">
            <a:avLst>
              <a:gd name="adj1" fmla="val 93924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8EE9A6E8-B3A4-D440-8F6D-2CA4E0275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59129" y="2332369"/>
            <a:ext cx="165866" cy="38121"/>
          </a:xfrm>
          <a:prstGeom prst="curvedConnector3">
            <a:avLst>
              <a:gd name="adj1" fmla="val 5081"/>
            </a:avLst>
          </a:prstGeom>
          <a:ln w="19050">
            <a:solidFill>
              <a:schemeClr val="accent1">
                <a:lumMod val="50000"/>
              </a:schemeClr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5923FE80-2ED5-CC47-A3DA-262768A5FE63}"/>
              </a:ext>
            </a:extLst>
          </p:cNvPr>
          <p:cNvCxnSpPr>
            <a:cxnSpLocks/>
          </p:cNvCxnSpPr>
          <p:nvPr/>
        </p:nvCxnSpPr>
        <p:spPr>
          <a:xfrm>
            <a:off x="765914" y="1729949"/>
            <a:ext cx="444863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425099D8-CFCD-3E43-B815-7DECCFD6FE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593" l="0" r="100000">
                        <a14:foregroundMark x1="14615" y1="30648" x2="14615" y2="30648"/>
                        <a14:foregroundMark x1="39540" y1="15926" x2="39540" y2="15926"/>
                        <a14:foregroundMark x1="39339" y1="36204" x2="39339" y2="36204"/>
                        <a14:foregroundMark x1="66967" y1="51111" x2="66967" y2="51111"/>
                        <a14:foregroundMark x1="59860" y1="55185" x2="59860" y2="55185"/>
                        <a14:backgroundMark x1="6106" y1="55278" x2="6106" y2="55278"/>
                        <a14:backgroundMark x1="74875" y1="12685" x2="74875" y2="12685"/>
                        <a14:backgroundMark x1="400" y1="648" x2="400" y2="648"/>
                        <a14:backgroundMark x1="56957" y1="6944" x2="56957" y2="6944"/>
                        <a14:backgroundMark x1="81682" y1="16296" x2="81682" y2="16296"/>
                        <a14:backgroundMark x1="90591" y1="26944" x2="90591" y2="26944"/>
                        <a14:backgroundMark x1="88989" y1="44167" x2="88989" y2="44167"/>
                        <a14:backgroundMark x1="79880" y1="45926" x2="79880" y2="45926"/>
                        <a14:backgroundMark x1="94895" y1="88241" x2="94895" y2="88241"/>
                        <a14:backgroundMark x1="69570" y1="89074" x2="69570" y2="89074"/>
                        <a14:backgroundMark x1="57357" y1="86667" x2="57357" y2="86667"/>
                        <a14:backgroundMark x1="51952" y1="87037" x2="51952" y2="87037"/>
                        <a14:backgroundMark x1="38639" y1="90741" x2="38639" y2="90741"/>
                        <a14:backgroundMark x1="22222" y1="84630" x2="22222" y2="84630"/>
                        <a14:backgroundMark x1="22022" y1="84537" x2="22022" y2="84537"/>
                        <a14:backgroundMark x1="17017" y1="86481" x2="17017" y2="86481"/>
                        <a14:backgroundMark x1="16817" y1="86574" x2="16817" y2="86574"/>
                        <a14:backgroundMark x1="14715" y1="72593" x2="14715" y2="72593"/>
                        <a14:backgroundMark x1="5506" y1="37222" x2="5506" y2="37222"/>
                        <a14:backgroundMark x1="10911" y1="51667" x2="10911" y2="51667"/>
                        <a14:backgroundMark x1="15816" y1="65926" x2="16216" y2="67407"/>
                        <a14:backgroundMark x1="21121" y1="76204" x2="21121" y2="76204"/>
                        <a14:backgroundMark x1="23524" y1="79444" x2="8509" y2="62500"/>
                        <a14:backgroundMark x1="92192" y1="59167" x2="85085" y2="16111"/>
                        <a14:backgroundMark x1="88288" y1="14815" x2="36336" y2="5278"/>
                        <a14:backgroundMark x1="2202" y1="20648" x2="7307" y2="75463"/>
                        <a14:backgroundMark x1="7708" y1="83148" x2="57457" y2="83148"/>
                        <a14:backgroundMark x1="96396" y1="86389" x2="88689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491">
            <a:off x="3976943" y="1727577"/>
            <a:ext cx="179439" cy="19398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3F38FDCE-B1E6-374E-B88C-8AE319113BA4}"/>
              </a:ext>
            </a:extLst>
          </p:cNvPr>
          <p:cNvSpPr/>
          <p:nvPr/>
        </p:nvSpPr>
        <p:spPr>
          <a:xfrm>
            <a:off x="5214552" y="1710620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4A86AD-A412-2748-955D-B858EC916749}"/>
              </a:ext>
            </a:extLst>
          </p:cNvPr>
          <p:cNvSpPr/>
          <p:nvPr/>
        </p:nvSpPr>
        <p:spPr>
          <a:xfrm>
            <a:off x="730818" y="170490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D127257-E096-3E4B-996C-B28C9113D389}"/>
              </a:ext>
            </a:extLst>
          </p:cNvPr>
          <p:cNvSpPr/>
          <p:nvPr/>
        </p:nvSpPr>
        <p:spPr>
          <a:xfrm>
            <a:off x="2147835" y="170490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B98B86-CF55-3D46-9956-AC530C9D43E0}"/>
              </a:ext>
            </a:extLst>
          </p:cNvPr>
          <p:cNvSpPr/>
          <p:nvPr/>
        </p:nvSpPr>
        <p:spPr>
          <a:xfrm>
            <a:off x="2774989" y="1704909"/>
            <a:ext cx="50080" cy="5008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BD5E6E6-D7F9-A744-AB6F-C75564C98195}"/>
              </a:ext>
            </a:extLst>
          </p:cNvPr>
          <p:cNvSpPr txBox="1"/>
          <p:nvPr/>
        </p:nvSpPr>
        <p:spPr>
          <a:xfrm>
            <a:off x="7481411" y="4652473"/>
            <a:ext cx="4425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도형 이동이나 회전 등의 경우의 수가 많기 때문에 게임 난이도가 매우 어려움</a:t>
            </a:r>
            <a:endParaRPr kumimoji="1" lang="en-US" altLang="ko-KR"/>
          </a:p>
          <a:p>
            <a:pPr marL="268288"/>
            <a:r>
              <a:rPr kumimoji="1" lang="en-US" altLang="ko-KR"/>
              <a:t>- </a:t>
            </a:r>
            <a:r>
              <a:rPr kumimoji="1" lang="ko-KR" altLang="en-US"/>
              <a:t>모눈종이나 도형위의 각 변의 </a:t>
            </a:r>
            <a:r>
              <a:rPr kumimoji="1" lang="en-US" altLang="ko-KR"/>
              <a:t>snap</a:t>
            </a:r>
            <a:r>
              <a:rPr kumimoji="1" lang="ko-KR" altLang="en-US"/>
              <a:t>을 활용하는 방안도 고려해볼것</a:t>
            </a:r>
            <a:endParaRPr kumimoji="1" lang="en-US" altLang="ko-KR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EFA592-21B6-1E4A-8E14-DE3D8C5BCF89}"/>
              </a:ext>
            </a:extLst>
          </p:cNvPr>
          <p:cNvSpPr txBox="1"/>
          <p:nvPr/>
        </p:nvSpPr>
        <p:spPr>
          <a:xfrm>
            <a:off x="7481411" y="2553301"/>
            <a:ext cx="442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1)</a:t>
            </a:r>
            <a:r>
              <a:rPr kumimoji="1" lang="ko-KR" altLang="en-US"/>
              <a:t>기존에 있는 절단선을 활용</a:t>
            </a:r>
            <a:endParaRPr kumimoji="1" lang="en-US" altLang="ko-KR"/>
          </a:p>
          <a:p>
            <a:pPr marL="233363" indent="-233363"/>
            <a:r>
              <a:rPr kumimoji="1" lang="ko-KR" altLang="en-US"/>
              <a:t>   </a:t>
            </a:r>
            <a:r>
              <a:rPr kumimoji="1" lang="en-US" altLang="ko-KR"/>
              <a:t>- </a:t>
            </a:r>
            <a:r>
              <a:rPr kumimoji="1" lang="ko-KR" altLang="en-US"/>
              <a:t>도형 이동이나 회전 등 조작에 익숙해지기만 한다면 클릭 수를 상당히 줄일 수 있음</a:t>
            </a:r>
            <a:endParaRPr kumimoji="1" lang="en-US" altLang="ko-KR"/>
          </a:p>
          <a:p>
            <a:pPr marL="233363" indent="-233363"/>
            <a:r>
              <a:rPr kumimoji="1" lang="en-US" altLang="ko-KR"/>
              <a:t>2)</a:t>
            </a:r>
            <a:r>
              <a:rPr kumimoji="1" lang="ko-KR" altLang="en-US"/>
              <a:t>자유도가 매우 높음</a:t>
            </a:r>
            <a:endParaRPr kumimoji="1" lang="en-US" altLang="ko-KR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A2684-92CE-4544-B612-76131B6A6EA6}"/>
              </a:ext>
            </a:extLst>
          </p:cNvPr>
          <p:cNvSpPr txBox="1"/>
          <p:nvPr/>
        </p:nvSpPr>
        <p:spPr>
          <a:xfrm>
            <a:off x="7481411" y="285041"/>
            <a:ext cx="442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/>
              <a:t>미리 절단선을 만들어 두고 그 아래에 도형을 놓게 해서 면을 자르는 방식 </a:t>
            </a:r>
            <a:endParaRPr kumimoji="1" lang="en-US" altLang="ko-KR"/>
          </a:p>
        </p:txBody>
      </p:sp>
      <p:sp>
        <p:nvSpPr>
          <p:cNvPr id="31" name="삼각형 30">
            <a:hlinkClick r:id="rId4" action="ppaction://hlinksldjump"/>
            <a:extLst>
              <a:ext uri="{FF2B5EF4-FFF2-40B4-BE49-F238E27FC236}">
                <a16:creationId xmlns:a16="http://schemas.microsoft.com/office/drawing/2014/main" id="{3E10BB61-544B-2E47-B4AC-2175A5554CA7}"/>
              </a:ext>
            </a:extLst>
          </p:cNvPr>
          <p:cNvSpPr/>
          <p:nvPr/>
        </p:nvSpPr>
        <p:spPr>
          <a:xfrm rot="16200000">
            <a:off x="11640556" y="6338525"/>
            <a:ext cx="344728" cy="115910"/>
          </a:xfrm>
          <a:prstGeom prst="triangl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78318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Our Project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09600" y="1443038"/>
            <a:ext cx="2876550" cy="605637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Problem &amp; Goal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4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2DF3700-F15E-354B-AE51-C472B8C70ACF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1857648-F764-ED4D-B6C1-17C7679DD1D6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7BD100-B8C3-A14C-9763-F43E3B0EC353}"/>
              </a:ext>
            </a:extLst>
          </p:cNvPr>
          <p:cNvSpPr txBox="1"/>
          <p:nvPr/>
        </p:nvSpPr>
        <p:spPr>
          <a:xfrm>
            <a:off x="1158239" y="2229508"/>
            <a:ext cx="4933071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기존에 서비스되고 있던 게임 중 몇 가지를 직접 해보니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A41A19-6AC1-6147-9071-24CD7D293EC4}"/>
              </a:ext>
            </a:extLst>
          </p:cNvPr>
          <p:cNvSpPr/>
          <p:nvPr/>
        </p:nvSpPr>
        <p:spPr>
          <a:xfrm>
            <a:off x="1284848" y="2785827"/>
            <a:ext cx="1908517" cy="66792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kumimoji="1" lang="ko-KR" altLang="en-US" sz="1600" b="1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어렵다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A01069-0448-4D4E-91FF-3EB5F31B5B4D}"/>
              </a:ext>
            </a:extLst>
          </p:cNvPr>
          <p:cNvSpPr/>
          <p:nvPr/>
        </p:nvSpPr>
        <p:spPr>
          <a:xfrm>
            <a:off x="1284848" y="3784633"/>
            <a:ext cx="1908517" cy="66792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kumimoji="1" lang="ko-KR" altLang="en-US" sz="1600" b="1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금방 포기하게 된다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FA5B60-525C-224A-BD02-BB7C61AB8D69}"/>
              </a:ext>
            </a:extLst>
          </p:cNvPr>
          <p:cNvSpPr/>
          <p:nvPr/>
        </p:nvSpPr>
        <p:spPr>
          <a:xfrm>
            <a:off x="1284848" y="4769371"/>
            <a:ext cx="1908517" cy="667925"/>
          </a:xfrm>
          <a:prstGeom prst="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kumimoji="1" lang="ko-KR" altLang="en-US" sz="1600" b="1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조작이 불편하다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4B90E55-A2B5-C74E-A5F0-D114473A4750}"/>
              </a:ext>
            </a:extLst>
          </p:cNvPr>
          <p:cNvSpPr/>
          <p:nvPr/>
        </p:nvSpPr>
        <p:spPr>
          <a:xfrm>
            <a:off x="4182793" y="2785827"/>
            <a:ext cx="6705602" cy="667925"/>
          </a:xfrm>
          <a:prstGeom prst="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성취도를 높이기 위한 난이도 설정과 단계별 로직 적용</a:t>
            </a:r>
            <a:endParaRPr lang="en-US" altLang="ko-KR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193635-A2DA-B145-B546-7F54EDE6E4A3}"/>
              </a:ext>
            </a:extLst>
          </p:cNvPr>
          <p:cNvSpPr/>
          <p:nvPr/>
        </p:nvSpPr>
        <p:spPr>
          <a:xfrm>
            <a:off x="4182793" y="3784633"/>
            <a:ext cx="6705602" cy="667925"/>
          </a:xfrm>
          <a:prstGeom prst="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재미와 흥미를 유발하기 위해 초등학생이 공감하기 쉬운 스토리텔링 구성 </a:t>
            </a:r>
            <a:endParaRPr lang="en-US" altLang="ko-KR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61CC263-7F4B-0647-8C85-69580B30B991}"/>
              </a:ext>
            </a:extLst>
          </p:cNvPr>
          <p:cNvSpPr/>
          <p:nvPr/>
        </p:nvSpPr>
        <p:spPr>
          <a:xfrm>
            <a:off x="4182793" y="4769371"/>
            <a:ext cx="6705602" cy="667925"/>
          </a:xfrm>
          <a:prstGeom prst="rect">
            <a:avLst/>
          </a:prstGeom>
          <a:solidFill>
            <a:srgbClr val="FF9900"/>
          </a:solidFill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buClr>
                <a:schemeClr val="bg1"/>
              </a:buClr>
            </a:pP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수학의 개념과 원리 이해를 돕고 학습 효과를 높일 수 있는 </a:t>
            </a:r>
            <a:r>
              <a:rPr lang="en-US" altLang="ko-KR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UI/UX</a:t>
            </a:r>
            <a:r>
              <a:rPr lang="ko-KR" altLang="en-US" sz="1600" b="1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기획</a:t>
            </a:r>
            <a:endParaRPr lang="en-US" altLang="ko-KR" sz="1600" b="1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949507-C4B0-FA4E-9BAB-B618061552E2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3193365" y="3119790"/>
            <a:ext cx="989428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0E8B11-463B-364E-9BD5-7D308233E4E6}"/>
              </a:ext>
            </a:extLst>
          </p:cNvPr>
          <p:cNvCxnSpPr/>
          <p:nvPr/>
        </p:nvCxnSpPr>
        <p:spPr>
          <a:xfrm>
            <a:off x="3193365" y="4118596"/>
            <a:ext cx="989427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4D13B87-EC20-E242-91B0-2197084D381D}"/>
              </a:ext>
            </a:extLst>
          </p:cNvPr>
          <p:cNvCxnSpPr/>
          <p:nvPr/>
        </p:nvCxnSpPr>
        <p:spPr>
          <a:xfrm>
            <a:off x="3193365" y="5103334"/>
            <a:ext cx="989427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62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Our Project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09600" y="1443038"/>
            <a:ext cx="2876550" cy="605637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첫 번째 과제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5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32DF3700-F15E-354B-AE51-C472B8C70ACF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91857648-F764-ED4D-B6C1-17C7679DD1D6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내용 개체 틀 3">
            <a:extLst>
              <a:ext uri="{FF2B5EF4-FFF2-40B4-BE49-F238E27FC236}">
                <a16:creationId xmlns:a16="http://schemas.microsoft.com/office/drawing/2014/main" id="{1CF68369-455D-B441-B635-C5DB2FCA85C0}"/>
              </a:ext>
            </a:extLst>
          </p:cNvPr>
          <p:cNvSpPr txBox="1">
            <a:spLocks/>
          </p:cNvSpPr>
          <p:nvPr/>
        </p:nvSpPr>
        <p:spPr>
          <a:xfrm>
            <a:off x="4561668" y="1443038"/>
            <a:ext cx="2876550" cy="6056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두 번째 과제</a:t>
            </a:r>
          </a:p>
        </p:txBody>
      </p:sp>
      <p:sp>
        <p:nvSpPr>
          <p:cNvPr id="27" name="내용 개체 틀 3">
            <a:extLst>
              <a:ext uri="{FF2B5EF4-FFF2-40B4-BE49-F238E27FC236}">
                <a16:creationId xmlns:a16="http://schemas.microsoft.com/office/drawing/2014/main" id="{958E8808-4A67-6843-92BD-6C981A4BD68C}"/>
              </a:ext>
            </a:extLst>
          </p:cNvPr>
          <p:cNvSpPr txBox="1">
            <a:spLocks/>
          </p:cNvSpPr>
          <p:nvPr/>
        </p:nvSpPr>
        <p:spPr>
          <a:xfrm>
            <a:off x="8403004" y="1443038"/>
            <a:ext cx="2876550" cy="60563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세 번째 과제</a:t>
            </a:r>
          </a:p>
        </p:txBody>
      </p:sp>
      <p:sp>
        <p:nvSpPr>
          <p:cNvPr id="28" name="내용 개체 틀 3">
            <a:extLst>
              <a:ext uri="{FF2B5EF4-FFF2-40B4-BE49-F238E27FC236}">
                <a16:creationId xmlns:a16="http://schemas.microsoft.com/office/drawing/2014/main" id="{F9C6672A-E9A4-9D4B-9EED-09BFE507BE5E}"/>
              </a:ext>
            </a:extLst>
          </p:cNvPr>
          <p:cNvSpPr txBox="1">
            <a:spLocks/>
          </p:cNvSpPr>
          <p:nvPr/>
        </p:nvSpPr>
        <p:spPr>
          <a:xfrm>
            <a:off x="643440" y="3094537"/>
            <a:ext cx="3011158" cy="829151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ToRect</a:t>
            </a:r>
            <a:endParaRPr lang="ko-KR" altLang="en-US" sz="4400" b="1" dirty="0">
              <a:solidFill>
                <a:srgbClr val="FF99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9" name="내용 개체 틀 3">
            <a:extLst>
              <a:ext uri="{FF2B5EF4-FFF2-40B4-BE49-F238E27FC236}">
                <a16:creationId xmlns:a16="http://schemas.microsoft.com/office/drawing/2014/main" id="{B3659286-B1AA-8F4D-834C-61FC265DC3D4}"/>
              </a:ext>
            </a:extLst>
          </p:cNvPr>
          <p:cNvSpPr txBox="1">
            <a:spLocks/>
          </p:cNvSpPr>
          <p:nvPr/>
        </p:nvSpPr>
        <p:spPr>
          <a:xfrm>
            <a:off x="4396691" y="3094537"/>
            <a:ext cx="3339615" cy="760557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</a:t>
            </a:r>
            <a:r>
              <a:rPr lang="ko-KR" altLang="en-US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승부하라</a:t>
            </a:r>
            <a:r>
              <a:rPr lang="en-US" altLang="ko-KR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</a:t>
            </a:r>
            <a:endParaRPr lang="ko-KR" altLang="en-US" sz="4400" b="1" dirty="0">
              <a:solidFill>
                <a:srgbClr val="FF99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0" name="내용 개체 틀 3">
            <a:extLst>
              <a:ext uri="{FF2B5EF4-FFF2-40B4-BE49-F238E27FC236}">
                <a16:creationId xmlns:a16="http://schemas.microsoft.com/office/drawing/2014/main" id="{013B8AAC-DBF0-0E4C-80DD-10D2BDBBD50B}"/>
              </a:ext>
            </a:extLst>
          </p:cNvPr>
          <p:cNvSpPr txBox="1">
            <a:spLocks/>
          </p:cNvSpPr>
          <p:nvPr/>
        </p:nvSpPr>
        <p:spPr>
          <a:xfrm>
            <a:off x="8306959" y="3094538"/>
            <a:ext cx="3333345" cy="933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미정</a:t>
            </a:r>
            <a:r>
              <a:rPr lang="en-US" altLang="ko-KR" sz="4400" b="1" dirty="0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</p:txBody>
      </p: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CD783D06-2FFE-2148-9CCD-DB7F12CE3426}"/>
              </a:ext>
            </a:extLst>
          </p:cNvPr>
          <p:cNvSpPr txBox="1">
            <a:spLocks/>
          </p:cNvSpPr>
          <p:nvPr/>
        </p:nvSpPr>
        <p:spPr>
          <a:xfrm>
            <a:off x="741952" y="4164418"/>
            <a:ext cx="2876550" cy="90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/>
              <a:t>(</a:t>
            </a:r>
            <a:r>
              <a:rPr lang="ko-KR" altLang="en-US" sz="1400" dirty="0"/>
              <a:t>가칭</a:t>
            </a:r>
            <a:r>
              <a:rPr lang="en-US" altLang="ko-KR" sz="1400" dirty="0"/>
              <a:t>:</a:t>
            </a:r>
            <a:r>
              <a:rPr lang="ko-KR" altLang="en-US" sz="1400" dirty="0"/>
              <a:t> 따미의 사각사각</a:t>
            </a:r>
            <a:r>
              <a:rPr lang="en-US" altLang="ko-KR" sz="1400" dirty="0"/>
              <a:t>)</a:t>
            </a:r>
          </a:p>
          <a:p>
            <a:pPr marL="0" indent="0" algn="ctr">
              <a:buNone/>
            </a:pPr>
            <a:r>
              <a:rPr lang="ko-KR" altLang="en-US" sz="1400" dirty="0"/>
              <a:t>삼각형을 자르고 붙여 </a:t>
            </a:r>
            <a:endParaRPr lang="en-US" altLang="ko-KR" sz="1400" dirty="0"/>
          </a:p>
          <a:p>
            <a:pPr marL="0" indent="0" algn="ctr">
              <a:buNone/>
            </a:pPr>
            <a:r>
              <a:rPr lang="ko-KR" altLang="en-US" sz="1400" dirty="0"/>
              <a:t>사각형으로 만드는 게임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2" name="내용 개체 틀 3">
            <a:extLst>
              <a:ext uri="{FF2B5EF4-FFF2-40B4-BE49-F238E27FC236}">
                <a16:creationId xmlns:a16="http://schemas.microsoft.com/office/drawing/2014/main" id="{4AFEA426-916B-A545-8E33-558D6B88590C}"/>
              </a:ext>
            </a:extLst>
          </p:cNvPr>
          <p:cNvSpPr txBox="1">
            <a:spLocks/>
          </p:cNvSpPr>
          <p:nvPr/>
        </p:nvSpPr>
        <p:spPr>
          <a:xfrm>
            <a:off x="4676283" y="4164418"/>
            <a:ext cx="2876550" cy="90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미분과 적분의 원리를 이용한 게임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4" name="내용 개체 틀 3">
            <a:extLst>
              <a:ext uri="{FF2B5EF4-FFF2-40B4-BE49-F238E27FC236}">
                <a16:creationId xmlns:a16="http://schemas.microsoft.com/office/drawing/2014/main" id="{AF311F27-B246-AB47-B93A-8E1930FC6961}"/>
              </a:ext>
            </a:extLst>
          </p:cNvPr>
          <p:cNvSpPr txBox="1">
            <a:spLocks/>
          </p:cNvSpPr>
          <p:nvPr/>
        </p:nvSpPr>
        <p:spPr>
          <a:xfrm>
            <a:off x="8514358" y="4164418"/>
            <a:ext cx="2876550" cy="908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1pPr>
            <a:lvl2pPr marL="584200" indent="-271463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tabLst/>
              <a:defRPr kumimoji="0"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kumimoji="0"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 kumimoji="0"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400" dirty="0"/>
              <a:t>문제유형 개발 과제로 예상</a:t>
            </a: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4EA746C8-2C16-E34E-9FEE-0C85EE091CC0}"/>
              </a:ext>
            </a:extLst>
          </p:cNvPr>
          <p:cNvCxnSpPr>
            <a:cxnSpLocks/>
          </p:cNvCxnSpPr>
          <p:nvPr/>
        </p:nvCxnSpPr>
        <p:spPr>
          <a:xfrm flipH="1">
            <a:off x="867772" y="255451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A8FC7D9-6A32-5D49-B4D1-54BA27A21DA2}"/>
              </a:ext>
            </a:extLst>
          </p:cNvPr>
          <p:cNvCxnSpPr>
            <a:cxnSpLocks/>
          </p:cNvCxnSpPr>
          <p:nvPr/>
        </p:nvCxnSpPr>
        <p:spPr>
          <a:xfrm flipH="1">
            <a:off x="4659629" y="255451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560D8644-BADF-E74B-A73A-EB7C419869CC}"/>
              </a:ext>
            </a:extLst>
          </p:cNvPr>
          <p:cNvCxnSpPr>
            <a:cxnSpLocks/>
          </p:cNvCxnSpPr>
          <p:nvPr/>
        </p:nvCxnSpPr>
        <p:spPr>
          <a:xfrm flipH="1">
            <a:off x="8458743" y="255451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E218E61E-F2CD-DA4F-AEBB-EAE69488117C}"/>
              </a:ext>
            </a:extLst>
          </p:cNvPr>
          <p:cNvCxnSpPr>
            <a:cxnSpLocks/>
          </p:cNvCxnSpPr>
          <p:nvPr/>
        </p:nvCxnSpPr>
        <p:spPr>
          <a:xfrm flipH="1">
            <a:off x="867772" y="555529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42EFF0F4-536C-7C4D-A1FD-1A7D9F2944EB}"/>
              </a:ext>
            </a:extLst>
          </p:cNvPr>
          <p:cNvCxnSpPr>
            <a:cxnSpLocks/>
          </p:cNvCxnSpPr>
          <p:nvPr/>
        </p:nvCxnSpPr>
        <p:spPr>
          <a:xfrm flipH="1">
            <a:off x="4659629" y="555529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D106EC4-ADED-3840-A834-F78CE4819457}"/>
              </a:ext>
            </a:extLst>
          </p:cNvPr>
          <p:cNvCxnSpPr>
            <a:cxnSpLocks/>
          </p:cNvCxnSpPr>
          <p:nvPr/>
        </p:nvCxnSpPr>
        <p:spPr>
          <a:xfrm flipH="1">
            <a:off x="8458743" y="5555294"/>
            <a:ext cx="2880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통계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UX </a:t>
            </a:r>
            <a:r>
              <a:rPr lang="ko-KR" altLang="en-US"/>
              <a:t>관점에서의 접근 </a:t>
            </a:r>
            <a:r>
              <a:rPr lang="en-US" altLang="ko-KR"/>
              <a:t>:</a:t>
            </a:r>
            <a:r>
              <a:rPr lang="ko-KR" altLang="en-US"/>
              <a:t> 학년 별 게임 플레이 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57244" y="1626618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54BC6-C0C1-D349-9B51-9FF29C8F7676}"/>
              </a:ext>
            </a:extLst>
          </p:cNvPr>
          <p:cNvSpPr txBox="1"/>
          <p:nvPr/>
        </p:nvSpPr>
        <p:spPr>
          <a:xfrm>
            <a:off x="787671" y="2090320"/>
            <a:ext cx="6686446" cy="431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  기존 게임의 주 유저에 대한 정보를 알고 싶어서 통계 자료를 부탁드림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214AB82-B7EA-7C45-A97F-90CF9A8EE791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B114511-13B3-E64D-A2BE-B81C6159E484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B0E199-97E1-8840-B51E-7FE2B6DC2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9" y="2562953"/>
            <a:ext cx="7454886" cy="2687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8CAC5B-5F1E-174D-B61A-F9B54DB1C96B}"/>
              </a:ext>
            </a:extLst>
          </p:cNvPr>
          <p:cNvSpPr txBox="1"/>
          <p:nvPr/>
        </p:nvSpPr>
        <p:spPr>
          <a:xfrm>
            <a:off x="8552895" y="2535241"/>
            <a:ext cx="1635384" cy="1276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사용자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TOP3</a:t>
            </a: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-3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초등학교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5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-2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초등학교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-1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초등학교 </a:t>
            </a: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4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75E1-EB58-3846-B98B-9AD4021C664E}"/>
              </a:ext>
            </a:extLst>
          </p:cNvPr>
          <p:cNvSpPr txBox="1"/>
          <p:nvPr/>
        </p:nvSpPr>
        <p:spPr>
          <a:xfrm>
            <a:off x="8541433" y="3970561"/>
            <a:ext cx="1864613" cy="1276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인기게임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</a:rPr>
              <a:t>TOP3</a:t>
            </a: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-3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만만빵빵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-2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텐텐스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kumimoji="1"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-1</a:t>
            </a:r>
            <a:r>
              <a:rPr kumimoji="1"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 깨다의 드래곤 헌팅</a:t>
            </a:r>
            <a:endParaRPr kumimoji="1" lang="en-US" altLang="ko-KR" sz="14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BAC2E7-F6EE-F34E-BCCE-F17EFE8DF8A6}"/>
              </a:ext>
            </a:extLst>
          </p:cNvPr>
          <p:cNvCxnSpPr>
            <a:cxnSpLocks/>
          </p:cNvCxnSpPr>
          <p:nvPr/>
        </p:nvCxnSpPr>
        <p:spPr>
          <a:xfrm>
            <a:off x="1392273" y="5974819"/>
            <a:ext cx="989428" cy="0"/>
          </a:xfrm>
          <a:prstGeom prst="straightConnector1">
            <a:avLst/>
          </a:prstGeom>
          <a:ln w="38100">
            <a:solidFill>
              <a:srgbClr val="FF99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F1B3998-92A0-2044-B861-E98F94F51235}"/>
              </a:ext>
            </a:extLst>
          </p:cNvPr>
          <p:cNvSpPr txBox="1"/>
          <p:nvPr/>
        </p:nvSpPr>
        <p:spPr>
          <a:xfrm>
            <a:off x="2491780" y="5576425"/>
            <a:ext cx="7253909" cy="791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Insights 1. 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4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학년이 어떤 유형의 게임을 가장 좋아하는지 분석해 보자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!</a:t>
            </a:r>
          </a:p>
          <a:p>
            <a:pPr>
              <a:lnSpc>
                <a:spcPct val="130000"/>
              </a:lnSpc>
            </a:pP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Insights 2. 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인기게임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2,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위의 인기 요인을 찾아보고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여러 분류를 해보자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387964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통계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UX</a:t>
            </a:r>
            <a:r>
              <a:rPr lang="ko-KR" altLang="en-US"/>
              <a:t> 관점에서의 접근 </a:t>
            </a:r>
            <a:r>
              <a:rPr lang="en-US" altLang="ko-KR"/>
              <a:t>:</a:t>
            </a:r>
            <a:r>
              <a:rPr lang="ko-KR" altLang="en-US"/>
              <a:t> 주 사용자층 분석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57244" y="1626618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54BC6-C0C1-D349-9B51-9FF29C8F7676}"/>
              </a:ext>
            </a:extLst>
          </p:cNvPr>
          <p:cNvSpPr txBox="1"/>
          <p:nvPr/>
        </p:nvSpPr>
        <p:spPr>
          <a:xfrm>
            <a:off x="938217" y="2026372"/>
            <a:ext cx="10311673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수학 교과과정과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문제집 등에서 해당 개념들이 활용되고 있는 현황을 파악할 필요성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초등학생들을 특정 지표로 나누어 각 집단의 수학에 대한 흥미도와 인내력 등 여러 요소 탐구 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214AB82-B7EA-7C45-A97F-90CF9A8EE791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B114511-13B3-E64D-A2BE-B81C6159E484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E0CF3D-48BE-9B48-8E2F-5949AEBA2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8" y="3022955"/>
            <a:ext cx="3668493" cy="3373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081B67-EA97-6141-AB7B-F1019B4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2" y="3181730"/>
            <a:ext cx="4590883" cy="31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775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통계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UX</a:t>
            </a:r>
            <a:r>
              <a:rPr lang="ko-KR" altLang="en-US"/>
              <a:t> 관점에서의 접근 </a:t>
            </a:r>
            <a:r>
              <a:rPr lang="en-US" altLang="ko-KR"/>
              <a:t>:</a:t>
            </a:r>
            <a:r>
              <a:rPr lang="ko-KR" altLang="en-US"/>
              <a:t> 주 사용자층 분석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7557244" y="1626618"/>
            <a:ext cx="2052042" cy="136802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54BC6-C0C1-D349-9B51-9FF29C8F7676}"/>
              </a:ext>
            </a:extLst>
          </p:cNvPr>
          <p:cNvSpPr txBox="1"/>
          <p:nvPr/>
        </p:nvSpPr>
        <p:spPr>
          <a:xfrm>
            <a:off x="938217" y="2026372"/>
            <a:ext cx="10311673" cy="79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수학 교과과정과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,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문제집 등에서 해당 개념들이 활용되고 있는 현황을 파악할 필요성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초등학교 </a:t>
            </a:r>
            <a:r>
              <a:rPr kumimoji="1"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3-5</a:t>
            </a:r>
            <a:r>
              <a:rPr kumimoji="1"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학년 학생들을 특정 지표로 나누어 각 집단의 수학에 대한 흥미도와 인내력 등 여러 요소 탐구 </a:t>
            </a:r>
            <a:endParaRPr kumimoji="1" lang="en-US" altLang="ko-KR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214AB82-B7EA-7C45-A97F-90CF9A8EE791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B114511-13B3-E64D-A2BE-B81C6159E484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9E0CF3D-48BE-9B48-8E2F-5949AEBA2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8" y="3022955"/>
            <a:ext cx="3668493" cy="33739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081B67-EA97-6141-AB7B-F1019B4F4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12" y="3181730"/>
            <a:ext cx="4590883" cy="3152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19DE13-A83F-8C49-B4E1-7E2BB1B5D6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0" b="1">
                <a:latin typeface="Gotham Bold" panose="02000604030000020004" pitchFamily="2" charset="0"/>
              </a:rPr>
              <a:t>Project Plan</a:t>
            </a:r>
            <a:endParaRPr kumimoji="1" lang="ko-KR" altLang="en-US" sz="8000" b="1">
              <a:latin typeface="Gotham Bold" panose="02000604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726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AB416E-F147-164B-972F-B545A2D7F8A6}"/>
              </a:ext>
            </a:extLst>
          </p:cNvPr>
          <p:cNvSpPr/>
          <p:nvPr/>
        </p:nvSpPr>
        <p:spPr>
          <a:xfrm>
            <a:off x="404950" y="2200776"/>
            <a:ext cx="3884417" cy="3638321"/>
          </a:xfrm>
          <a:prstGeom prst="rect">
            <a:avLst/>
          </a:prstGeom>
          <a:noFill/>
          <a:ln w="508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Status</a:t>
            </a:r>
            <a:r>
              <a:rPr lang="ko-KR" altLang="en-US" dirty="0"/>
              <a:t> </a:t>
            </a:r>
            <a:r>
              <a:rPr lang="en-US" altLang="ko-KR" dirty="0"/>
              <a:t>&amp;</a:t>
            </a:r>
            <a:r>
              <a:rPr lang="ko-KR" altLang="en-US" dirty="0"/>
              <a:t> </a:t>
            </a:r>
            <a:r>
              <a:rPr lang="en-US" altLang="ko-KR" dirty="0"/>
              <a:t>Further Plan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9</a:t>
            </a:fld>
            <a:endParaRPr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01D737A6-541A-8048-9512-1E849020CEF4}"/>
              </a:ext>
            </a:extLst>
          </p:cNvPr>
          <p:cNvCxnSpPr>
            <a:cxnSpLocks/>
          </p:cNvCxnSpPr>
          <p:nvPr/>
        </p:nvCxnSpPr>
        <p:spPr>
          <a:xfrm flipH="1">
            <a:off x="0" y="11436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EF9215E4-0322-D644-B030-A42421EA1687}"/>
              </a:ext>
            </a:extLst>
          </p:cNvPr>
          <p:cNvCxnSpPr>
            <a:cxnSpLocks/>
          </p:cNvCxnSpPr>
          <p:nvPr/>
        </p:nvCxnSpPr>
        <p:spPr>
          <a:xfrm flipH="1">
            <a:off x="0" y="6728524"/>
            <a:ext cx="12192000" cy="0"/>
          </a:xfrm>
          <a:prstGeom prst="line">
            <a:avLst/>
          </a:prstGeom>
          <a:ln w="254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1B922941-92B8-0740-9ACE-D334513D1C80}"/>
              </a:ext>
            </a:extLst>
          </p:cNvPr>
          <p:cNvCxnSpPr>
            <a:cxnSpLocks/>
          </p:cNvCxnSpPr>
          <p:nvPr/>
        </p:nvCxnSpPr>
        <p:spPr>
          <a:xfrm>
            <a:off x="4289367" y="4073434"/>
            <a:ext cx="8104094" cy="0"/>
          </a:xfrm>
          <a:prstGeom prst="line">
            <a:avLst/>
          </a:prstGeom>
          <a:ln w="508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3A378F-1F7F-5B40-862C-A4FFB7874E21}"/>
              </a:ext>
            </a:extLst>
          </p:cNvPr>
          <p:cNvSpPr txBox="1"/>
          <p:nvPr/>
        </p:nvSpPr>
        <p:spPr>
          <a:xfrm>
            <a:off x="1526052" y="1599897"/>
            <a:ext cx="1831108" cy="62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ko-KR" sz="2800" b="1">
                <a:solidFill>
                  <a:srgbClr val="FF99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Current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3115359-9D33-404E-BB14-7B7F24C497F3}"/>
              </a:ext>
            </a:extLst>
          </p:cNvPr>
          <p:cNvGrpSpPr/>
          <p:nvPr/>
        </p:nvGrpSpPr>
        <p:grpSpPr>
          <a:xfrm>
            <a:off x="735315" y="2367857"/>
            <a:ext cx="3238529" cy="1906339"/>
            <a:chOff x="711614" y="2248985"/>
            <a:chExt cx="3238529" cy="190633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18AC9FF-78B8-004D-B993-7847C1FD4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62" t="64711" r="58306" b="13094"/>
            <a:stretch/>
          </p:blipFill>
          <p:spPr>
            <a:xfrm>
              <a:off x="2410101" y="3270166"/>
              <a:ext cx="1540042" cy="86468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B185DC-A56B-B842-93D5-CD4EFDF935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17" t="33024" r="29914" b="44108"/>
            <a:stretch/>
          </p:blipFill>
          <p:spPr>
            <a:xfrm>
              <a:off x="711614" y="3264377"/>
              <a:ext cx="1532388" cy="8909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A77818F-7DD2-6A4E-8616-8C4902BF7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94" t="1661" r="44138" b="75924"/>
            <a:stretch/>
          </p:blipFill>
          <p:spPr>
            <a:xfrm>
              <a:off x="2417905" y="2255316"/>
              <a:ext cx="1532238" cy="87321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AA02416-075A-974C-8263-CA5EF2E84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" t="33224" r="86828" b="44361"/>
            <a:stretch/>
          </p:blipFill>
          <p:spPr>
            <a:xfrm>
              <a:off x="720002" y="2248985"/>
              <a:ext cx="1524000" cy="87321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26E3A3B-E34F-A147-8C74-ED42AF76274E}"/>
              </a:ext>
            </a:extLst>
          </p:cNvPr>
          <p:cNvSpPr txBox="1"/>
          <p:nvPr/>
        </p:nvSpPr>
        <p:spPr>
          <a:xfrm>
            <a:off x="743703" y="4508864"/>
            <a:ext cx="3400700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1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차과제 진행중</a:t>
            </a:r>
            <a:endParaRPr kumimoji="1" lang="en-US" altLang="ko-KR" sz="20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화면정의서</a:t>
            </a:r>
            <a:r>
              <a:rPr kumimoji="1"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(UI)</a:t>
            </a:r>
            <a:r>
              <a:rPr kumimoji="1"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작성 완료</a:t>
            </a: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kumimoji="1"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프로토타입 개발 진행중</a:t>
            </a: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9E74CD-F13F-E948-8568-48B5F63AB237}"/>
              </a:ext>
            </a:extLst>
          </p:cNvPr>
          <p:cNvSpPr/>
          <p:nvPr/>
        </p:nvSpPr>
        <p:spPr>
          <a:xfrm>
            <a:off x="6414221" y="3909898"/>
            <a:ext cx="319088" cy="319088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DDB2B1A-9844-F94A-B71D-5CCF69F04CD8}"/>
              </a:ext>
            </a:extLst>
          </p:cNvPr>
          <p:cNvSpPr/>
          <p:nvPr/>
        </p:nvSpPr>
        <p:spPr>
          <a:xfrm>
            <a:off x="9567775" y="3909898"/>
            <a:ext cx="319088" cy="319088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5E68D6-8D71-F54E-8C95-0FBBCE369511}"/>
              </a:ext>
            </a:extLst>
          </p:cNvPr>
          <p:cNvSpPr txBox="1"/>
          <p:nvPr/>
        </p:nvSpPr>
        <p:spPr>
          <a:xfrm>
            <a:off x="5751816" y="3352023"/>
            <a:ext cx="164389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3/29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스펙발표</a:t>
            </a: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9A1D7F-B036-B244-84C7-532FAD6E9A86}"/>
              </a:ext>
            </a:extLst>
          </p:cNvPr>
          <p:cNvSpPr txBox="1"/>
          <p:nvPr/>
        </p:nvSpPr>
        <p:spPr>
          <a:xfrm>
            <a:off x="8583916" y="3352023"/>
            <a:ext cx="2414284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4/1</a:t>
            </a:r>
            <a:r>
              <a:rPr kumimoji="1"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 Light" panose="02000300000000000000" pitchFamily="2" charset="-127"/>
                <a:ea typeface="Apple SD Gothic Neo Light" panose="02000300000000000000" pitchFamily="2" charset="-127"/>
              </a:rPr>
              <a:t> 프로토타입 시연</a:t>
            </a:r>
            <a:endParaRPr kumimoji="1" lang="en-US" altLang="ko-KR" sz="1600">
              <a:solidFill>
                <a:schemeClr val="tx1">
                  <a:lumMod val="75000"/>
                  <a:lumOff val="25000"/>
                </a:schemeClr>
              </a:solidFill>
              <a:latin typeface="Apple SD Gothic Neo Light" panose="02000300000000000000" pitchFamily="2" charset="-127"/>
              <a:ea typeface="Apple SD Gothic Neo Light" panose="02000300000000000000" pitchFamily="2" charset="-127"/>
            </a:endParaRPr>
          </a:p>
        </p:txBody>
      </p:sp>
      <p:sp>
        <p:nvSpPr>
          <p:cNvPr id="21" name="삼각형 20">
            <a:hlinkClick r:id="rId4" action="ppaction://hlinksldjump"/>
            <a:extLst>
              <a:ext uri="{FF2B5EF4-FFF2-40B4-BE49-F238E27FC236}">
                <a16:creationId xmlns:a16="http://schemas.microsoft.com/office/drawing/2014/main" id="{B7ABAAD7-E4AD-1D42-90EF-691AA9BB1B09}"/>
              </a:ext>
            </a:extLst>
          </p:cNvPr>
          <p:cNvSpPr/>
          <p:nvPr/>
        </p:nvSpPr>
        <p:spPr>
          <a:xfrm rot="5400000">
            <a:off x="3841892" y="5204228"/>
            <a:ext cx="344728" cy="115910"/>
          </a:xfrm>
          <a:prstGeom prst="triangle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805117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6346</TotalTime>
  <Words>2303</Words>
  <Application>Microsoft Office PowerPoint</Application>
  <PresentationFormat>와이드스크린</PresentationFormat>
  <Paragraphs>665</Paragraphs>
  <Slides>38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Arial</vt:lpstr>
      <vt:lpstr>Apple SD Gothic Neo Light</vt:lpstr>
      <vt:lpstr>Black Han Sans</vt:lpstr>
      <vt:lpstr>Gotham Bold</vt:lpstr>
      <vt:lpstr>Baloo</vt:lpstr>
      <vt:lpstr>Gotham Medium</vt:lpstr>
      <vt:lpstr>Apple SD Gothic Neo ExtraBold</vt:lpstr>
      <vt:lpstr>맑은 고딕</vt:lpstr>
      <vt:lpstr>Apple SD Gothic Neo Medium</vt:lpstr>
      <vt:lpstr>Gill Sans MT</vt:lpstr>
      <vt:lpstr>Wingdings 3</vt:lpstr>
      <vt:lpstr>Apple SD Gothic Neo</vt:lpstr>
      <vt:lpstr>원본</vt:lpstr>
      <vt:lpstr>Contents </vt:lpstr>
      <vt:lpstr>PowerPoint 프레젠테이션</vt:lpstr>
      <vt:lpstr>Our Project</vt:lpstr>
      <vt:lpstr>Our Project</vt:lpstr>
      <vt:lpstr>Our Project</vt:lpstr>
      <vt:lpstr>Approach</vt:lpstr>
      <vt:lpstr>Approach</vt:lpstr>
      <vt:lpstr>Approach</vt:lpstr>
      <vt:lpstr>Current Status &amp; Further Plan</vt:lpstr>
      <vt:lpstr>Schedule </vt:lpstr>
      <vt:lpstr>Division and Assignment of Work</vt:lpstr>
      <vt:lpstr>Approach</vt:lpstr>
      <vt:lpstr>Development Environment</vt:lpstr>
      <vt:lpstr>Development Environment</vt:lpstr>
      <vt:lpstr>Development Environment</vt:lpstr>
      <vt:lpstr>Core Algorithms</vt:lpstr>
      <vt:lpstr>ToRect Game 화면 정의서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기본 옵션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MCKIM</cp:lastModifiedBy>
  <cp:revision>117</cp:revision>
  <cp:lastPrinted>2019-03-28T14:39:51Z</cp:lastPrinted>
  <dcterms:created xsi:type="dcterms:W3CDTF">2011-08-24T01:05:33Z</dcterms:created>
  <dcterms:modified xsi:type="dcterms:W3CDTF">2019-09-06T07:22:10Z</dcterms:modified>
</cp:coreProperties>
</file>